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0"/>
  </p:notesMasterIdLst>
  <p:handoutMasterIdLst>
    <p:handoutMasterId r:id="rId91"/>
  </p:handoutMasterIdLst>
  <p:sldIdLst>
    <p:sldId id="256" r:id="rId2"/>
    <p:sldId id="348" r:id="rId3"/>
    <p:sldId id="347" r:id="rId4"/>
    <p:sldId id="349" r:id="rId5"/>
    <p:sldId id="350" r:id="rId6"/>
    <p:sldId id="344" r:id="rId7"/>
    <p:sldId id="345" r:id="rId8"/>
    <p:sldId id="346" r:id="rId9"/>
    <p:sldId id="257" r:id="rId10"/>
    <p:sldId id="258" r:id="rId11"/>
    <p:sldId id="259" r:id="rId12"/>
    <p:sldId id="260" r:id="rId13"/>
    <p:sldId id="261" r:id="rId14"/>
    <p:sldId id="336" r:id="rId15"/>
    <p:sldId id="263" r:id="rId16"/>
    <p:sldId id="264" r:id="rId17"/>
    <p:sldId id="337" r:id="rId18"/>
    <p:sldId id="265" r:id="rId19"/>
    <p:sldId id="338" r:id="rId20"/>
    <p:sldId id="266" r:id="rId21"/>
    <p:sldId id="270" r:id="rId22"/>
    <p:sldId id="271"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341" r:id="rId40"/>
    <p:sldId id="289" r:id="rId41"/>
    <p:sldId id="290" r:id="rId42"/>
    <p:sldId id="291" r:id="rId43"/>
    <p:sldId id="292" r:id="rId44"/>
    <p:sldId id="293" r:id="rId45"/>
    <p:sldId id="294" r:id="rId46"/>
    <p:sldId id="295" r:id="rId47"/>
    <p:sldId id="296" r:id="rId48"/>
    <p:sldId id="339" r:id="rId49"/>
    <p:sldId id="340" r:id="rId50"/>
    <p:sldId id="297" r:id="rId51"/>
    <p:sldId id="298" r:id="rId52"/>
    <p:sldId id="299" r:id="rId53"/>
    <p:sldId id="342" r:id="rId54"/>
    <p:sldId id="343" r:id="rId55"/>
    <p:sldId id="300" r:id="rId56"/>
    <p:sldId id="302" r:id="rId57"/>
    <p:sldId id="303" r:id="rId58"/>
    <p:sldId id="304" r:id="rId59"/>
    <p:sldId id="305" r:id="rId60"/>
    <p:sldId id="306" r:id="rId61"/>
    <p:sldId id="307" r:id="rId62"/>
    <p:sldId id="308" r:id="rId63"/>
    <p:sldId id="309" r:id="rId64"/>
    <p:sldId id="310" r:id="rId65"/>
    <p:sldId id="311" r:id="rId66"/>
    <p:sldId id="312" r:id="rId67"/>
    <p:sldId id="313" r:id="rId68"/>
    <p:sldId id="314" r:id="rId69"/>
    <p:sldId id="315" r:id="rId70"/>
    <p:sldId id="316" r:id="rId71"/>
    <p:sldId id="317" r:id="rId72"/>
    <p:sldId id="318" r:id="rId73"/>
    <p:sldId id="319" r:id="rId74"/>
    <p:sldId id="320" r:id="rId75"/>
    <p:sldId id="321" r:id="rId76"/>
    <p:sldId id="322" r:id="rId77"/>
    <p:sldId id="323" r:id="rId78"/>
    <p:sldId id="324" r:id="rId79"/>
    <p:sldId id="335" r:id="rId80"/>
    <p:sldId id="326" r:id="rId81"/>
    <p:sldId id="327" r:id="rId82"/>
    <p:sldId id="328" r:id="rId83"/>
    <p:sldId id="329" r:id="rId84"/>
    <p:sldId id="330" r:id="rId85"/>
    <p:sldId id="331" r:id="rId86"/>
    <p:sldId id="332" r:id="rId87"/>
    <p:sldId id="333" r:id="rId88"/>
    <p:sldId id="334" r:id="rId89"/>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555" y="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notesMaster" Target="notesMasters/notesMaster1.xml"/><Relationship Id="rId95" Type="http://schemas.openxmlformats.org/officeDocument/2006/relationships/tableStyles" Target="tableStyle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W"/>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711F8E91-D93C-4EF6-A30F-57F1556E2E95}" type="datetimeFigureOut">
              <a:rPr lang="en-ZW" smtClean="0"/>
              <a:pPr/>
              <a:t>2/12/2018</a:t>
            </a:fld>
            <a:endParaRPr lang="en-ZW"/>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ZW"/>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43D4F928-9854-4111-A2C8-0C28E3DE1B6E}" type="slidenum">
              <a:rPr lang="en-ZW" smtClean="0"/>
              <a:pPr/>
              <a:t>‹#›</a:t>
            </a:fld>
            <a:endParaRPr lang="en-ZW"/>
          </a:p>
        </p:txBody>
      </p:sp>
    </p:spTree>
    <p:extLst>
      <p:ext uri="{BB962C8B-B14F-4D97-AF65-F5344CB8AC3E}">
        <p14:creationId xmlns:p14="http://schemas.microsoft.com/office/powerpoint/2010/main" val="21848452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ZW"/>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CF19E4AF-51F6-4CFE-9206-0B33AA4E2A0B}" type="datetimeFigureOut">
              <a:rPr lang="en-ZW" smtClean="0"/>
              <a:pPr/>
              <a:t>2/12/2018</a:t>
            </a:fld>
            <a:endParaRPr lang="en-ZW"/>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W"/>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ZW"/>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6A7E2143-E1C1-4A44-B1E8-60AEF98EA717}" type="slidenum">
              <a:rPr lang="en-ZW" smtClean="0"/>
              <a:pPr/>
              <a:t>‹#›</a:t>
            </a:fld>
            <a:endParaRPr lang="en-ZW"/>
          </a:p>
        </p:txBody>
      </p:sp>
    </p:spTree>
    <p:extLst>
      <p:ext uri="{BB962C8B-B14F-4D97-AF65-F5344CB8AC3E}">
        <p14:creationId xmlns:p14="http://schemas.microsoft.com/office/powerpoint/2010/main" val="1828150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W" dirty="0"/>
          </a:p>
        </p:txBody>
      </p:sp>
      <p:sp>
        <p:nvSpPr>
          <p:cNvPr id="4" name="Slide Number Placeholder 3"/>
          <p:cNvSpPr>
            <a:spLocks noGrp="1"/>
          </p:cNvSpPr>
          <p:nvPr>
            <p:ph type="sldNum" sz="quarter" idx="10"/>
          </p:nvPr>
        </p:nvSpPr>
        <p:spPr/>
        <p:txBody>
          <a:bodyPr/>
          <a:lstStyle/>
          <a:p>
            <a:fld id="{6A7E2143-E1C1-4A44-B1E8-60AEF98EA717}" type="slidenum">
              <a:rPr lang="en-ZW" smtClean="0"/>
              <a:pPr/>
              <a:t>31</a:t>
            </a:fld>
            <a:endParaRPr lang="en-ZW"/>
          </a:p>
        </p:txBody>
      </p:sp>
    </p:spTree>
    <p:extLst>
      <p:ext uri="{BB962C8B-B14F-4D97-AF65-F5344CB8AC3E}">
        <p14:creationId xmlns:p14="http://schemas.microsoft.com/office/powerpoint/2010/main" val="418081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W" dirty="0"/>
          </a:p>
        </p:txBody>
      </p:sp>
      <p:sp>
        <p:nvSpPr>
          <p:cNvPr id="4" name="Slide Number Placeholder 3"/>
          <p:cNvSpPr>
            <a:spLocks noGrp="1"/>
          </p:cNvSpPr>
          <p:nvPr>
            <p:ph type="sldNum" sz="quarter" idx="10"/>
          </p:nvPr>
        </p:nvSpPr>
        <p:spPr/>
        <p:txBody>
          <a:bodyPr/>
          <a:lstStyle/>
          <a:p>
            <a:fld id="{6A7E2143-E1C1-4A44-B1E8-60AEF98EA717}" type="slidenum">
              <a:rPr lang="en-ZW" smtClean="0"/>
              <a:pPr/>
              <a:t>38</a:t>
            </a:fld>
            <a:endParaRPr lang="en-ZW"/>
          </a:p>
        </p:txBody>
      </p:sp>
    </p:spTree>
    <p:extLst>
      <p:ext uri="{BB962C8B-B14F-4D97-AF65-F5344CB8AC3E}">
        <p14:creationId xmlns:p14="http://schemas.microsoft.com/office/powerpoint/2010/main" val="19168244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W" dirty="0"/>
          </a:p>
        </p:txBody>
      </p:sp>
      <p:sp>
        <p:nvSpPr>
          <p:cNvPr id="4" name="Slide Number Placeholder 3"/>
          <p:cNvSpPr>
            <a:spLocks noGrp="1"/>
          </p:cNvSpPr>
          <p:nvPr>
            <p:ph type="sldNum" sz="quarter" idx="10"/>
          </p:nvPr>
        </p:nvSpPr>
        <p:spPr/>
        <p:txBody>
          <a:bodyPr/>
          <a:lstStyle/>
          <a:p>
            <a:fld id="{6A7E2143-E1C1-4A44-B1E8-60AEF98EA717}" type="slidenum">
              <a:rPr lang="en-ZW" smtClean="0"/>
              <a:pPr/>
              <a:t>62</a:t>
            </a:fld>
            <a:endParaRPr lang="en-ZW"/>
          </a:p>
        </p:txBody>
      </p:sp>
    </p:spTree>
    <p:extLst>
      <p:ext uri="{BB962C8B-B14F-4D97-AF65-F5344CB8AC3E}">
        <p14:creationId xmlns:p14="http://schemas.microsoft.com/office/powerpoint/2010/main" val="42834043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W" dirty="0"/>
          </a:p>
        </p:txBody>
      </p:sp>
      <p:sp>
        <p:nvSpPr>
          <p:cNvPr id="4" name="Slide Number Placeholder 3"/>
          <p:cNvSpPr>
            <a:spLocks noGrp="1"/>
          </p:cNvSpPr>
          <p:nvPr>
            <p:ph type="sldNum" sz="quarter" idx="10"/>
          </p:nvPr>
        </p:nvSpPr>
        <p:spPr/>
        <p:txBody>
          <a:bodyPr/>
          <a:lstStyle/>
          <a:p>
            <a:fld id="{6A7E2143-E1C1-4A44-B1E8-60AEF98EA717}" type="slidenum">
              <a:rPr lang="en-ZW" smtClean="0"/>
              <a:pPr/>
              <a:t>79</a:t>
            </a:fld>
            <a:endParaRPr lang="en-ZW"/>
          </a:p>
        </p:txBody>
      </p:sp>
    </p:spTree>
    <p:extLst>
      <p:ext uri="{BB962C8B-B14F-4D97-AF65-F5344CB8AC3E}">
        <p14:creationId xmlns:p14="http://schemas.microsoft.com/office/powerpoint/2010/main" val="1136686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W" dirty="0"/>
          </a:p>
        </p:txBody>
      </p:sp>
      <p:sp>
        <p:nvSpPr>
          <p:cNvPr id="4" name="Slide Number Placeholder 3"/>
          <p:cNvSpPr>
            <a:spLocks noGrp="1"/>
          </p:cNvSpPr>
          <p:nvPr>
            <p:ph type="sldNum" sz="quarter" idx="10"/>
          </p:nvPr>
        </p:nvSpPr>
        <p:spPr/>
        <p:txBody>
          <a:bodyPr/>
          <a:lstStyle/>
          <a:p>
            <a:fld id="{6A7E2143-E1C1-4A44-B1E8-60AEF98EA717}" type="slidenum">
              <a:rPr lang="en-ZW" smtClean="0"/>
              <a:pPr/>
              <a:t>80</a:t>
            </a:fld>
            <a:endParaRPr lang="en-ZW"/>
          </a:p>
        </p:txBody>
      </p:sp>
    </p:spTree>
    <p:extLst>
      <p:ext uri="{BB962C8B-B14F-4D97-AF65-F5344CB8AC3E}">
        <p14:creationId xmlns:p14="http://schemas.microsoft.com/office/powerpoint/2010/main" val="11785585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W" dirty="0"/>
          </a:p>
        </p:txBody>
      </p:sp>
      <p:sp>
        <p:nvSpPr>
          <p:cNvPr id="4" name="Slide Number Placeholder 3"/>
          <p:cNvSpPr>
            <a:spLocks noGrp="1"/>
          </p:cNvSpPr>
          <p:nvPr>
            <p:ph type="sldNum" sz="quarter" idx="10"/>
          </p:nvPr>
        </p:nvSpPr>
        <p:spPr/>
        <p:txBody>
          <a:bodyPr/>
          <a:lstStyle/>
          <a:p>
            <a:fld id="{6A7E2143-E1C1-4A44-B1E8-60AEF98EA717}" type="slidenum">
              <a:rPr lang="en-ZW" smtClean="0"/>
              <a:pPr/>
              <a:t>86</a:t>
            </a:fld>
            <a:endParaRPr lang="en-ZW"/>
          </a:p>
        </p:txBody>
      </p:sp>
    </p:spTree>
    <p:extLst>
      <p:ext uri="{BB962C8B-B14F-4D97-AF65-F5344CB8AC3E}">
        <p14:creationId xmlns:p14="http://schemas.microsoft.com/office/powerpoint/2010/main" val="2540991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W"/>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W"/>
          </a:p>
        </p:txBody>
      </p:sp>
      <p:sp>
        <p:nvSpPr>
          <p:cNvPr id="4" name="Date Placeholder 3"/>
          <p:cNvSpPr>
            <a:spLocks noGrp="1"/>
          </p:cNvSpPr>
          <p:nvPr>
            <p:ph type="dt" sz="half" idx="10"/>
          </p:nvPr>
        </p:nvSpPr>
        <p:spPr/>
        <p:txBody>
          <a:bodyPr/>
          <a:lstStyle/>
          <a:p>
            <a:fld id="{6817BE94-BDBF-4B6C-94FC-FB83EED9B118}" type="datetimeFigureOut">
              <a:rPr lang="en-ZW" smtClean="0"/>
              <a:pPr/>
              <a:t>2/12/2018</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2C9C0D53-1132-451C-9AAC-7A9226BBF12D}" type="slidenum">
              <a:rPr lang="en-ZW" smtClean="0"/>
              <a:pPr/>
              <a:t>‹#›</a:t>
            </a:fld>
            <a:endParaRPr lang="en-Z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10"/>
          </p:nvPr>
        </p:nvSpPr>
        <p:spPr/>
        <p:txBody>
          <a:bodyPr/>
          <a:lstStyle/>
          <a:p>
            <a:fld id="{6817BE94-BDBF-4B6C-94FC-FB83EED9B118}" type="datetimeFigureOut">
              <a:rPr lang="en-ZW" smtClean="0"/>
              <a:pPr/>
              <a:t>2/12/2018</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2C9C0D53-1132-451C-9AAC-7A9226BBF12D}" type="slidenum">
              <a:rPr lang="en-ZW" smtClean="0"/>
              <a:pPr/>
              <a:t>‹#›</a:t>
            </a:fld>
            <a:endParaRPr lang="en-Z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W"/>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10"/>
          </p:nvPr>
        </p:nvSpPr>
        <p:spPr/>
        <p:txBody>
          <a:bodyPr/>
          <a:lstStyle/>
          <a:p>
            <a:fld id="{6817BE94-BDBF-4B6C-94FC-FB83EED9B118}" type="datetimeFigureOut">
              <a:rPr lang="en-ZW" smtClean="0"/>
              <a:pPr/>
              <a:t>2/12/2018</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2C9C0D53-1132-451C-9AAC-7A9226BBF12D}" type="slidenum">
              <a:rPr lang="en-ZW" smtClean="0"/>
              <a:pPr/>
              <a:t>‹#›</a:t>
            </a:fld>
            <a:endParaRPr lang="en-Z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10"/>
          </p:nvPr>
        </p:nvSpPr>
        <p:spPr/>
        <p:txBody>
          <a:bodyPr/>
          <a:lstStyle/>
          <a:p>
            <a:fld id="{6817BE94-BDBF-4B6C-94FC-FB83EED9B118}" type="datetimeFigureOut">
              <a:rPr lang="en-ZW" smtClean="0"/>
              <a:pPr/>
              <a:t>2/12/2018</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2C9C0D53-1132-451C-9AAC-7A9226BBF12D}" type="slidenum">
              <a:rPr lang="en-ZW" smtClean="0"/>
              <a:pPr/>
              <a:t>‹#›</a:t>
            </a:fld>
            <a:endParaRPr lang="en-Z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W"/>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17BE94-BDBF-4B6C-94FC-FB83EED9B118}" type="datetimeFigureOut">
              <a:rPr lang="en-ZW" smtClean="0"/>
              <a:pPr/>
              <a:t>2/12/2018</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2C9C0D53-1132-451C-9AAC-7A9226BBF12D}" type="slidenum">
              <a:rPr lang="en-ZW" smtClean="0"/>
              <a:pPr/>
              <a:t>‹#›</a:t>
            </a:fld>
            <a:endParaRPr lang="en-Z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5" name="Date Placeholder 4"/>
          <p:cNvSpPr>
            <a:spLocks noGrp="1"/>
          </p:cNvSpPr>
          <p:nvPr>
            <p:ph type="dt" sz="half" idx="10"/>
          </p:nvPr>
        </p:nvSpPr>
        <p:spPr/>
        <p:txBody>
          <a:bodyPr/>
          <a:lstStyle/>
          <a:p>
            <a:fld id="{6817BE94-BDBF-4B6C-94FC-FB83EED9B118}" type="datetimeFigureOut">
              <a:rPr lang="en-ZW" smtClean="0"/>
              <a:pPr/>
              <a:t>2/12/2018</a:t>
            </a:fld>
            <a:endParaRPr lang="en-ZW"/>
          </a:p>
        </p:txBody>
      </p:sp>
      <p:sp>
        <p:nvSpPr>
          <p:cNvPr id="6" name="Footer Placeholder 5"/>
          <p:cNvSpPr>
            <a:spLocks noGrp="1"/>
          </p:cNvSpPr>
          <p:nvPr>
            <p:ph type="ftr" sz="quarter" idx="11"/>
          </p:nvPr>
        </p:nvSpPr>
        <p:spPr/>
        <p:txBody>
          <a:bodyPr/>
          <a:lstStyle/>
          <a:p>
            <a:endParaRPr lang="en-ZW"/>
          </a:p>
        </p:txBody>
      </p:sp>
      <p:sp>
        <p:nvSpPr>
          <p:cNvPr id="7" name="Slide Number Placeholder 6"/>
          <p:cNvSpPr>
            <a:spLocks noGrp="1"/>
          </p:cNvSpPr>
          <p:nvPr>
            <p:ph type="sldNum" sz="quarter" idx="12"/>
          </p:nvPr>
        </p:nvSpPr>
        <p:spPr/>
        <p:txBody>
          <a:bodyPr/>
          <a:lstStyle/>
          <a:p>
            <a:fld id="{2C9C0D53-1132-451C-9AAC-7A9226BBF12D}" type="slidenum">
              <a:rPr lang="en-ZW" smtClean="0"/>
              <a:pPr/>
              <a:t>‹#›</a:t>
            </a:fld>
            <a:endParaRPr lang="en-Z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W"/>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7" name="Date Placeholder 6"/>
          <p:cNvSpPr>
            <a:spLocks noGrp="1"/>
          </p:cNvSpPr>
          <p:nvPr>
            <p:ph type="dt" sz="half" idx="10"/>
          </p:nvPr>
        </p:nvSpPr>
        <p:spPr/>
        <p:txBody>
          <a:bodyPr/>
          <a:lstStyle/>
          <a:p>
            <a:fld id="{6817BE94-BDBF-4B6C-94FC-FB83EED9B118}" type="datetimeFigureOut">
              <a:rPr lang="en-ZW" smtClean="0"/>
              <a:pPr/>
              <a:t>2/12/2018</a:t>
            </a:fld>
            <a:endParaRPr lang="en-ZW"/>
          </a:p>
        </p:txBody>
      </p:sp>
      <p:sp>
        <p:nvSpPr>
          <p:cNvPr id="8" name="Footer Placeholder 7"/>
          <p:cNvSpPr>
            <a:spLocks noGrp="1"/>
          </p:cNvSpPr>
          <p:nvPr>
            <p:ph type="ftr" sz="quarter" idx="11"/>
          </p:nvPr>
        </p:nvSpPr>
        <p:spPr/>
        <p:txBody>
          <a:bodyPr/>
          <a:lstStyle/>
          <a:p>
            <a:endParaRPr lang="en-ZW"/>
          </a:p>
        </p:txBody>
      </p:sp>
      <p:sp>
        <p:nvSpPr>
          <p:cNvPr id="9" name="Slide Number Placeholder 8"/>
          <p:cNvSpPr>
            <a:spLocks noGrp="1"/>
          </p:cNvSpPr>
          <p:nvPr>
            <p:ph type="sldNum" sz="quarter" idx="12"/>
          </p:nvPr>
        </p:nvSpPr>
        <p:spPr/>
        <p:txBody>
          <a:bodyPr/>
          <a:lstStyle/>
          <a:p>
            <a:fld id="{2C9C0D53-1132-451C-9AAC-7A9226BBF12D}" type="slidenum">
              <a:rPr lang="en-ZW" smtClean="0"/>
              <a:pPr/>
              <a:t>‹#›</a:t>
            </a:fld>
            <a:endParaRPr lang="en-Z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Date Placeholder 2"/>
          <p:cNvSpPr>
            <a:spLocks noGrp="1"/>
          </p:cNvSpPr>
          <p:nvPr>
            <p:ph type="dt" sz="half" idx="10"/>
          </p:nvPr>
        </p:nvSpPr>
        <p:spPr/>
        <p:txBody>
          <a:bodyPr/>
          <a:lstStyle/>
          <a:p>
            <a:fld id="{6817BE94-BDBF-4B6C-94FC-FB83EED9B118}" type="datetimeFigureOut">
              <a:rPr lang="en-ZW" smtClean="0"/>
              <a:pPr/>
              <a:t>2/12/2018</a:t>
            </a:fld>
            <a:endParaRPr lang="en-ZW"/>
          </a:p>
        </p:txBody>
      </p:sp>
      <p:sp>
        <p:nvSpPr>
          <p:cNvPr id="4" name="Footer Placeholder 3"/>
          <p:cNvSpPr>
            <a:spLocks noGrp="1"/>
          </p:cNvSpPr>
          <p:nvPr>
            <p:ph type="ftr" sz="quarter" idx="11"/>
          </p:nvPr>
        </p:nvSpPr>
        <p:spPr/>
        <p:txBody>
          <a:bodyPr/>
          <a:lstStyle/>
          <a:p>
            <a:endParaRPr lang="en-ZW"/>
          </a:p>
        </p:txBody>
      </p:sp>
      <p:sp>
        <p:nvSpPr>
          <p:cNvPr id="5" name="Slide Number Placeholder 4"/>
          <p:cNvSpPr>
            <a:spLocks noGrp="1"/>
          </p:cNvSpPr>
          <p:nvPr>
            <p:ph type="sldNum" sz="quarter" idx="12"/>
          </p:nvPr>
        </p:nvSpPr>
        <p:spPr/>
        <p:txBody>
          <a:bodyPr/>
          <a:lstStyle/>
          <a:p>
            <a:fld id="{2C9C0D53-1132-451C-9AAC-7A9226BBF12D}" type="slidenum">
              <a:rPr lang="en-ZW" smtClean="0"/>
              <a:pPr/>
              <a:t>‹#›</a:t>
            </a:fld>
            <a:endParaRPr lang="en-Z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17BE94-BDBF-4B6C-94FC-FB83EED9B118}" type="datetimeFigureOut">
              <a:rPr lang="en-ZW" smtClean="0"/>
              <a:pPr/>
              <a:t>2/12/2018</a:t>
            </a:fld>
            <a:endParaRPr lang="en-ZW"/>
          </a:p>
        </p:txBody>
      </p:sp>
      <p:sp>
        <p:nvSpPr>
          <p:cNvPr id="3" name="Footer Placeholder 2"/>
          <p:cNvSpPr>
            <a:spLocks noGrp="1"/>
          </p:cNvSpPr>
          <p:nvPr>
            <p:ph type="ftr" sz="quarter" idx="11"/>
          </p:nvPr>
        </p:nvSpPr>
        <p:spPr/>
        <p:txBody>
          <a:bodyPr/>
          <a:lstStyle/>
          <a:p>
            <a:endParaRPr lang="en-ZW"/>
          </a:p>
        </p:txBody>
      </p:sp>
      <p:sp>
        <p:nvSpPr>
          <p:cNvPr id="4" name="Slide Number Placeholder 3"/>
          <p:cNvSpPr>
            <a:spLocks noGrp="1"/>
          </p:cNvSpPr>
          <p:nvPr>
            <p:ph type="sldNum" sz="quarter" idx="12"/>
          </p:nvPr>
        </p:nvSpPr>
        <p:spPr/>
        <p:txBody>
          <a:bodyPr/>
          <a:lstStyle/>
          <a:p>
            <a:fld id="{2C9C0D53-1132-451C-9AAC-7A9226BBF12D}" type="slidenum">
              <a:rPr lang="en-ZW" smtClean="0"/>
              <a:pPr/>
              <a:t>‹#›</a:t>
            </a:fld>
            <a:endParaRPr lang="en-Z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W"/>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17BE94-BDBF-4B6C-94FC-FB83EED9B118}" type="datetimeFigureOut">
              <a:rPr lang="en-ZW" smtClean="0"/>
              <a:pPr/>
              <a:t>2/12/2018</a:t>
            </a:fld>
            <a:endParaRPr lang="en-ZW"/>
          </a:p>
        </p:txBody>
      </p:sp>
      <p:sp>
        <p:nvSpPr>
          <p:cNvPr id="6" name="Footer Placeholder 5"/>
          <p:cNvSpPr>
            <a:spLocks noGrp="1"/>
          </p:cNvSpPr>
          <p:nvPr>
            <p:ph type="ftr" sz="quarter" idx="11"/>
          </p:nvPr>
        </p:nvSpPr>
        <p:spPr/>
        <p:txBody>
          <a:bodyPr/>
          <a:lstStyle/>
          <a:p>
            <a:endParaRPr lang="en-ZW"/>
          </a:p>
        </p:txBody>
      </p:sp>
      <p:sp>
        <p:nvSpPr>
          <p:cNvPr id="7" name="Slide Number Placeholder 6"/>
          <p:cNvSpPr>
            <a:spLocks noGrp="1"/>
          </p:cNvSpPr>
          <p:nvPr>
            <p:ph type="sldNum" sz="quarter" idx="12"/>
          </p:nvPr>
        </p:nvSpPr>
        <p:spPr/>
        <p:txBody>
          <a:bodyPr/>
          <a:lstStyle/>
          <a:p>
            <a:fld id="{2C9C0D53-1132-451C-9AAC-7A9226BBF12D}" type="slidenum">
              <a:rPr lang="en-ZW" smtClean="0"/>
              <a:pPr/>
              <a:t>‹#›</a:t>
            </a:fld>
            <a:endParaRPr lang="en-Z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W"/>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W"/>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17BE94-BDBF-4B6C-94FC-FB83EED9B118}" type="datetimeFigureOut">
              <a:rPr lang="en-ZW" smtClean="0"/>
              <a:pPr/>
              <a:t>2/12/2018</a:t>
            </a:fld>
            <a:endParaRPr lang="en-ZW"/>
          </a:p>
        </p:txBody>
      </p:sp>
      <p:sp>
        <p:nvSpPr>
          <p:cNvPr id="6" name="Footer Placeholder 5"/>
          <p:cNvSpPr>
            <a:spLocks noGrp="1"/>
          </p:cNvSpPr>
          <p:nvPr>
            <p:ph type="ftr" sz="quarter" idx="11"/>
          </p:nvPr>
        </p:nvSpPr>
        <p:spPr/>
        <p:txBody>
          <a:bodyPr/>
          <a:lstStyle/>
          <a:p>
            <a:endParaRPr lang="en-ZW"/>
          </a:p>
        </p:txBody>
      </p:sp>
      <p:sp>
        <p:nvSpPr>
          <p:cNvPr id="7" name="Slide Number Placeholder 6"/>
          <p:cNvSpPr>
            <a:spLocks noGrp="1"/>
          </p:cNvSpPr>
          <p:nvPr>
            <p:ph type="sldNum" sz="quarter" idx="12"/>
          </p:nvPr>
        </p:nvSpPr>
        <p:spPr/>
        <p:txBody>
          <a:bodyPr/>
          <a:lstStyle/>
          <a:p>
            <a:fld id="{2C9C0D53-1132-451C-9AAC-7A9226BBF12D}" type="slidenum">
              <a:rPr lang="en-ZW" smtClean="0"/>
              <a:pPr/>
              <a:t>‹#›</a:t>
            </a:fld>
            <a:endParaRPr lang="en-Z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W"/>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17BE94-BDBF-4B6C-94FC-FB83EED9B118}" type="datetimeFigureOut">
              <a:rPr lang="en-ZW" smtClean="0"/>
              <a:pPr/>
              <a:t>2/12/2018</a:t>
            </a:fld>
            <a:endParaRPr lang="en-ZW"/>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W"/>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9C0D53-1132-451C-9AAC-7A9226BBF12D}" type="slidenum">
              <a:rPr lang="en-ZW" smtClean="0"/>
              <a:pPr/>
              <a:t>‹#›</a:t>
            </a:fld>
            <a:endParaRPr lang="en-ZW"/>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1143000"/>
            <a:ext cx="7772400" cy="4800600"/>
          </a:xfrm>
        </p:spPr>
        <p:txBody>
          <a:bodyPr>
            <a:noAutofit/>
          </a:bodyPr>
          <a:lstStyle/>
          <a:p>
            <a:endParaRPr lang="en-US" sz="6000" b="1" dirty="0" smtClean="0">
              <a:solidFill>
                <a:schemeClr val="tx2"/>
              </a:solidFill>
              <a:latin typeface="Century Schoolbook" pitchFamily="18" charset="0"/>
            </a:endParaRPr>
          </a:p>
          <a:p>
            <a:r>
              <a:rPr lang="en-US" sz="6000" b="1" dirty="0" smtClean="0">
                <a:solidFill>
                  <a:schemeClr val="tx2"/>
                </a:solidFill>
                <a:latin typeface="Century Schoolbook" pitchFamily="18" charset="0"/>
              </a:rPr>
              <a:t>POSTAL BALLOT </a:t>
            </a:r>
          </a:p>
          <a:p>
            <a:r>
              <a:rPr lang="en-US" sz="6000" b="1" dirty="0" smtClean="0">
                <a:solidFill>
                  <a:schemeClr val="tx2"/>
                </a:solidFill>
                <a:latin typeface="Century Schoolbook" pitchFamily="18" charset="0"/>
              </a:rPr>
              <a:t>PAPER</a:t>
            </a:r>
            <a:endParaRPr lang="en-ZW" sz="6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latin typeface="Arial Rounded MT Bold" pitchFamily="34" charset="0"/>
              </a:rPr>
              <a:t>Following class of electors can exercise their voting right through Postal Ballot Paper (PB)</a:t>
            </a:r>
            <a:br>
              <a:rPr lang="en-US" sz="2800" b="1" dirty="0" smtClean="0">
                <a:latin typeface="Arial Rounded MT Bold" pitchFamily="34" charset="0"/>
              </a:rPr>
            </a:br>
            <a:endParaRPr lang="en-ZW" sz="2800" dirty="0"/>
          </a:p>
        </p:txBody>
      </p:sp>
      <p:sp>
        <p:nvSpPr>
          <p:cNvPr id="3" name="Content Placeholder 2"/>
          <p:cNvSpPr>
            <a:spLocks noGrp="1"/>
          </p:cNvSpPr>
          <p:nvPr>
            <p:ph idx="1"/>
          </p:nvPr>
        </p:nvSpPr>
        <p:spPr/>
        <p:txBody>
          <a:bodyPr>
            <a:normAutofit fontScale="92500" lnSpcReduction="20000"/>
          </a:bodyPr>
          <a:lstStyle/>
          <a:p>
            <a:pPr marL="0" indent="0" algn="just">
              <a:buFont typeface="Wingdings" pitchFamily="2" charset="2"/>
              <a:buChar char="v"/>
              <a:defRPr/>
            </a:pPr>
            <a:r>
              <a:rPr lang="en-US" dirty="0"/>
              <a:t> </a:t>
            </a:r>
            <a:r>
              <a:rPr lang="en-US" b="1" dirty="0"/>
              <a:t>Service Voters </a:t>
            </a:r>
            <a:r>
              <a:rPr lang="en-US" dirty="0"/>
              <a:t>(including their wives) except those Classified Service </a:t>
            </a:r>
            <a:r>
              <a:rPr lang="en-US" dirty="0" smtClean="0"/>
              <a:t>voters,  as </a:t>
            </a:r>
            <a:r>
              <a:rPr lang="en-US" dirty="0"/>
              <a:t>defined in Rule 27M of CE Rules 1961, who opted for proxy voting.</a:t>
            </a:r>
          </a:p>
          <a:p>
            <a:pPr marL="0" indent="0">
              <a:buFont typeface="Wingdings" pitchFamily="2" charset="2"/>
              <a:buChar char="v"/>
              <a:defRPr/>
            </a:pPr>
            <a:endParaRPr lang="en-US" dirty="0"/>
          </a:p>
          <a:p>
            <a:pPr marL="0" indent="0" algn="just">
              <a:buFont typeface="Wingdings" pitchFamily="2" charset="2"/>
              <a:buChar char="v"/>
              <a:defRPr/>
            </a:pPr>
            <a:r>
              <a:rPr lang="en-US" dirty="0"/>
              <a:t>      </a:t>
            </a:r>
            <a:r>
              <a:rPr lang="en-US" b="1" dirty="0"/>
              <a:t>Special Voters </a:t>
            </a:r>
            <a:r>
              <a:rPr lang="en-US" dirty="0"/>
              <a:t>- (including their wives) who are holding declared offices. [List of such declared offices is given in footnote below Sec. 20 of RP Act, 1950].</a:t>
            </a:r>
          </a:p>
          <a:p>
            <a:pPr marL="0" indent="0" algn="just">
              <a:buFont typeface="Wingdings" pitchFamily="2" charset="2"/>
              <a:buChar char="v"/>
              <a:defRPr/>
            </a:pPr>
            <a:endParaRPr lang="en-US" dirty="0"/>
          </a:p>
          <a:p>
            <a:pPr marL="0" indent="0" algn="just">
              <a:buFont typeface="Wingdings" pitchFamily="2" charset="2"/>
              <a:buChar char="v"/>
              <a:defRPr/>
            </a:pPr>
            <a:r>
              <a:rPr lang="en-US" dirty="0"/>
              <a:t>       Electors subjected to </a:t>
            </a:r>
            <a:r>
              <a:rPr lang="en-US" b="1" dirty="0"/>
              <a:t>preventive detention</a:t>
            </a:r>
            <a:r>
              <a:rPr lang="en-US" dirty="0"/>
              <a:t> under any law .</a:t>
            </a:r>
            <a:endParaRPr lang="en-ZW"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latin typeface="Arial Rounded MT Bold" pitchFamily="34" charset="0"/>
              </a:rPr>
              <a:t>Contd</a:t>
            </a:r>
            <a:r>
              <a:rPr lang="en-US" b="1" dirty="0" smtClean="0">
                <a:latin typeface="Arial Rounded MT Bold" pitchFamily="34" charset="0"/>
              </a:rPr>
              <a:t>…</a:t>
            </a:r>
            <a:endParaRPr lang="en-ZW" dirty="0"/>
          </a:p>
        </p:txBody>
      </p:sp>
      <p:sp>
        <p:nvSpPr>
          <p:cNvPr id="3" name="Content Placeholder 2"/>
          <p:cNvSpPr>
            <a:spLocks noGrp="1"/>
          </p:cNvSpPr>
          <p:nvPr>
            <p:ph idx="1"/>
          </p:nvPr>
        </p:nvSpPr>
        <p:spPr>
          <a:xfrm>
            <a:off x="457200" y="1295400"/>
            <a:ext cx="8229600" cy="5334000"/>
          </a:xfrm>
        </p:spPr>
        <p:txBody>
          <a:bodyPr>
            <a:normAutofit fontScale="92500" lnSpcReduction="20000"/>
          </a:bodyPr>
          <a:lstStyle/>
          <a:p>
            <a:pPr marL="0" indent="0" algn="just">
              <a:buFont typeface="Wingdings" pitchFamily="2" charset="2"/>
              <a:buChar char="v"/>
              <a:defRPr/>
            </a:pPr>
            <a:r>
              <a:rPr lang="en-US" sz="2800" dirty="0"/>
              <a:t> </a:t>
            </a:r>
            <a:r>
              <a:rPr lang="en-US" sz="2800" b="1" dirty="0"/>
              <a:t>Voters on election duty </a:t>
            </a:r>
            <a:r>
              <a:rPr lang="en-US" sz="2800" dirty="0"/>
              <a:t>– All persons who are not able to cast their vote in person at the polling station on the day of poll being on election duty. These include person in polling parties, Sector/Zonal Officers,  State Police personnel (other than those who are on leave), Returning Officers, Assistant Returning Officers, District Elections Officers and their staff, micro-observers, Assistant Expenditure Observers, drivers, conductors and cleaners of vehicles used in elections, videographers, staff of expenditure monitoring teams, staff working in control room, helpline staff, those appointed for dispatch and receiving of poll material, EVM maintenance, BLOs, etc.</a:t>
            </a:r>
          </a:p>
          <a:p>
            <a:pPr marL="400050" lvl="1" indent="0">
              <a:buNone/>
              <a:defRPr/>
            </a:pPr>
            <a:endParaRPr lang="en-US" sz="2400" dirty="0"/>
          </a:p>
          <a:p>
            <a:pPr marL="0" indent="0">
              <a:buFont typeface="Wingdings" pitchFamily="2" charset="2"/>
              <a:buChar char="v"/>
              <a:defRPr/>
            </a:pPr>
            <a:r>
              <a:rPr lang="en-US" sz="2800" dirty="0"/>
              <a:t>       </a:t>
            </a:r>
            <a:r>
              <a:rPr lang="en-US" sz="2800" b="1" dirty="0"/>
              <a:t>Notified voters </a:t>
            </a:r>
            <a:r>
              <a:rPr lang="en-US" sz="2800" dirty="0"/>
              <a:t>– In special circumstances such class of persons as is notified by ECI under Sec. 60 (c) of RP Act 1951.</a:t>
            </a:r>
            <a:endParaRPr lang="en-ZW"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Rounded MT Bold" pitchFamily="34" charset="0"/>
              </a:rPr>
              <a:t>Design of postal ballot papers</a:t>
            </a:r>
            <a:endParaRPr lang="en-ZW" dirty="0"/>
          </a:p>
        </p:txBody>
      </p:sp>
      <p:sp>
        <p:nvSpPr>
          <p:cNvPr id="3" name="Content Placeholder 2"/>
          <p:cNvSpPr>
            <a:spLocks noGrp="1"/>
          </p:cNvSpPr>
          <p:nvPr>
            <p:ph idx="1"/>
          </p:nvPr>
        </p:nvSpPr>
        <p:spPr>
          <a:xfrm>
            <a:off x="457200" y="1295400"/>
            <a:ext cx="8229600" cy="4830763"/>
          </a:xfrm>
        </p:spPr>
        <p:txBody>
          <a:bodyPr>
            <a:normAutofit fontScale="92500" lnSpcReduction="10000"/>
          </a:bodyPr>
          <a:lstStyle/>
          <a:p>
            <a:pPr algn="just">
              <a:buNone/>
              <a:defRPr/>
            </a:pPr>
            <a:r>
              <a:rPr lang="en-US" b="1" dirty="0"/>
              <a:t> Design of postal ballot papers (PB) </a:t>
            </a:r>
            <a:endParaRPr lang="en-US" b="1" dirty="0" smtClean="0"/>
          </a:p>
          <a:p>
            <a:pPr algn="just">
              <a:buNone/>
              <a:defRPr/>
            </a:pPr>
            <a:r>
              <a:rPr lang="en-US" b="1" dirty="0" smtClean="0"/>
              <a:t>	As per ECI</a:t>
            </a:r>
            <a:r>
              <a:rPr lang="en-US" dirty="0" smtClean="0"/>
              <a:t> direction issued under </a:t>
            </a:r>
            <a:r>
              <a:rPr lang="en-US" dirty="0"/>
              <a:t>rule 22 of CE Rules, </a:t>
            </a:r>
            <a:r>
              <a:rPr lang="en-US" dirty="0" smtClean="0"/>
              <a:t>1961--</a:t>
            </a:r>
            <a:endParaRPr lang="en-US" dirty="0"/>
          </a:p>
          <a:p>
            <a:pPr algn="just">
              <a:buFont typeface="Wingdings" pitchFamily="2" charset="2"/>
              <a:buChar char="ü"/>
              <a:defRPr/>
            </a:pPr>
            <a:r>
              <a:rPr lang="en-US" dirty="0"/>
              <a:t>It shall have </a:t>
            </a:r>
            <a:r>
              <a:rPr lang="en-US" b="1" dirty="0"/>
              <a:t>counterfoil</a:t>
            </a:r>
            <a:r>
              <a:rPr lang="en-US" dirty="0"/>
              <a:t> attached to it at the top.</a:t>
            </a:r>
          </a:p>
          <a:p>
            <a:pPr algn="just">
              <a:buFont typeface="Wingdings" pitchFamily="2" charset="2"/>
              <a:buChar char="ü"/>
              <a:defRPr/>
            </a:pPr>
            <a:r>
              <a:rPr lang="en-US" dirty="0"/>
              <a:t> In election to House of People PB shall be printed on </a:t>
            </a:r>
            <a:r>
              <a:rPr lang="en-US" b="1" dirty="0"/>
              <a:t>White </a:t>
            </a:r>
            <a:r>
              <a:rPr lang="en-US" dirty="0"/>
              <a:t>paper and for election to Legislative Assembly on </a:t>
            </a:r>
            <a:r>
              <a:rPr lang="en-US" b="1" dirty="0"/>
              <a:t>Pink</a:t>
            </a:r>
            <a:r>
              <a:rPr lang="en-US" dirty="0"/>
              <a:t> paper.</a:t>
            </a:r>
          </a:p>
          <a:p>
            <a:pPr algn="just">
              <a:buFont typeface="Wingdings" pitchFamily="2" charset="2"/>
              <a:buChar char="ü"/>
              <a:defRPr/>
            </a:pPr>
            <a:r>
              <a:rPr lang="en-US" dirty="0"/>
              <a:t> Width of PB shall be between </a:t>
            </a:r>
            <a:r>
              <a:rPr lang="en-US" dirty="0" smtClean="0"/>
              <a:t>4" </a:t>
            </a:r>
            <a:r>
              <a:rPr lang="en-US" dirty="0"/>
              <a:t>and 6</a:t>
            </a:r>
            <a:r>
              <a:rPr lang="en-US" dirty="0" smtClean="0"/>
              <a:t>“ as considered necessary when printed in one column.</a:t>
            </a:r>
            <a:endParaRPr lang="en-ZW"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latin typeface="Arial Rounded MT Bold" pitchFamily="34" charset="0"/>
              </a:rPr>
              <a:t>Contd</a:t>
            </a:r>
            <a:r>
              <a:rPr lang="en-US" b="1" dirty="0" smtClean="0">
                <a:latin typeface="Arial Rounded MT Bold" pitchFamily="34" charset="0"/>
              </a:rPr>
              <a:t>…</a:t>
            </a:r>
            <a:endParaRPr lang="en-ZW" dirty="0"/>
          </a:p>
        </p:txBody>
      </p:sp>
      <p:sp>
        <p:nvSpPr>
          <p:cNvPr id="3" name="Content Placeholder 2"/>
          <p:cNvSpPr>
            <a:spLocks noGrp="1"/>
          </p:cNvSpPr>
          <p:nvPr>
            <p:ph idx="1"/>
          </p:nvPr>
        </p:nvSpPr>
        <p:spPr>
          <a:xfrm>
            <a:off x="457200" y="1219200"/>
            <a:ext cx="8229600" cy="5410200"/>
          </a:xfrm>
        </p:spPr>
        <p:txBody>
          <a:bodyPr>
            <a:normAutofit fontScale="77500" lnSpcReduction="20000"/>
          </a:bodyPr>
          <a:lstStyle/>
          <a:p>
            <a:pPr algn="just">
              <a:buFont typeface="Wingdings" pitchFamily="2" charset="2"/>
              <a:buChar char="ü"/>
              <a:defRPr/>
            </a:pPr>
            <a:r>
              <a:rPr lang="en-US" b="1" dirty="0"/>
              <a:t>Single column</a:t>
            </a:r>
            <a:r>
              <a:rPr lang="en-US" dirty="0"/>
              <a:t> up to 9 candidates – In case of indivisible numbers of candidates, e.g. 11 candidates' first six candidates will be shown in first column and remaining 5 will be shown in second column, and space at the end of second column for 12</a:t>
            </a:r>
            <a:r>
              <a:rPr lang="en-US" baseline="30000" dirty="0"/>
              <a:t>th</a:t>
            </a:r>
            <a:r>
              <a:rPr lang="en-US" dirty="0"/>
              <a:t> candidate will be completely shaded.</a:t>
            </a:r>
          </a:p>
          <a:p>
            <a:pPr algn="just">
              <a:buFont typeface="Wingdings" pitchFamily="2" charset="2"/>
              <a:buChar char="ü"/>
              <a:defRPr/>
            </a:pPr>
            <a:r>
              <a:rPr lang="en-US" dirty="0"/>
              <a:t>A black </a:t>
            </a:r>
            <a:r>
              <a:rPr lang="en-US" b="1" dirty="0"/>
              <a:t>border</a:t>
            </a:r>
            <a:r>
              <a:rPr lang="en-US" dirty="0"/>
              <a:t> of 1 </a:t>
            </a:r>
            <a:r>
              <a:rPr lang="en-US" dirty="0" err="1"/>
              <a:t>em</a:t>
            </a:r>
            <a:r>
              <a:rPr lang="en-US" dirty="0"/>
              <a:t> (6 </a:t>
            </a:r>
            <a:r>
              <a:rPr lang="en-US" dirty="0" err="1"/>
              <a:t>ems</a:t>
            </a:r>
            <a:r>
              <a:rPr lang="en-US" dirty="0"/>
              <a:t> = 1 inch </a:t>
            </a:r>
            <a:r>
              <a:rPr lang="en-US" dirty="0" err="1"/>
              <a:t>appx</a:t>
            </a:r>
            <a:r>
              <a:rPr lang="en-US" dirty="0"/>
              <a:t>.) at the top of the counterfoil.</a:t>
            </a:r>
          </a:p>
          <a:p>
            <a:pPr algn="just">
              <a:buFont typeface="Wingdings" pitchFamily="2" charset="2"/>
              <a:buChar char="ü"/>
              <a:defRPr/>
            </a:pPr>
            <a:r>
              <a:rPr lang="en-US" dirty="0"/>
              <a:t> Particulars of election to be printed below the border. </a:t>
            </a:r>
          </a:p>
          <a:p>
            <a:pPr algn="just">
              <a:buFont typeface="Wingdings" pitchFamily="2" charset="2"/>
              <a:buChar char="ü"/>
              <a:defRPr/>
            </a:pPr>
            <a:r>
              <a:rPr lang="en-US" dirty="0"/>
              <a:t>The words “Electoral Roll Part No.” and “Serial No. of Elector” to be printed one below the other. </a:t>
            </a:r>
          </a:p>
          <a:p>
            <a:pPr>
              <a:buFont typeface="Wingdings" pitchFamily="2" charset="2"/>
              <a:buChar char="ü"/>
              <a:defRPr/>
            </a:pPr>
            <a:r>
              <a:rPr lang="en-US" dirty="0"/>
              <a:t>Serial No. of ballot paper to be printed either on front or on the back</a:t>
            </a:r>
            <a:r>
              <a:rPr lang="en-US" dirty="0" smtClean="0"/>
              <a:t>.</a:t>
            </a:r>
          </a:p>
          <a:p>
            <a:pPr algn="just">
              <a:buFont typeface="Wingdings" pitchFamily="2" charset="2"/>
              <a:buChar char="ü"/>
              <a:defRPr/>
            </a:pPr>
            <a:r>
              <a:rPr lang="en-US" dirty="0" smtClean="0"/>
              <a:t>One block of lines of </a:t>
            </a:r>
            <a:r>
              <a:rPr lang="en-US" b="1" dirty="0" smtClean="0"/>
              <a:t>1 cm</a:t>
            </a:r>
            <a:r>
              <a:rPr lang="en-US" dirty="0" smtClean="0"/>
              <a:t> (one centimeter) with a perforated rule below for separating the ballot paper from its counterfoil.</a:t>
            </a:r>
            <a:endParaRPr lang="en-US" dirty="0"/>
          </a:p>
          <a:p>
            <a:endParaRPr lang="en-ZW"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latin typeface="Arial Rounded MT Bold" pitchFamily="34" charset="0"/>
              </a:rPr>
              <a:t>Contd</a:t>
            </a:r>
            <a:r>
              <a:rPr lang="en-US" b="1" dirty="0" smtClean="0">
                <a:latin typeface="Arial Rounded MT Bold" pitchFamily="34" charset="0"/>
              </a:rPr>
              <a:t>…</a:t>
            </a:r>
            <a:endParaRPr lang="en-ZW" dirty="0"/>
          </a:p>
        </p:txBody>
      </p:sp>
      <p:sp>
        <p:nvSpPr>
          <p:cNvPr id="3" name="Content Placeholder 2"/>
          <p:cNvSpPr>
            <a:spLocks noGrp="1"/>
          </p:cNvSpPr>
          <p:nvPr>
            <p:ph idx="1"/>
          </p:nvPr>
        </p:nvSpPr>
        <p:spPr/>
        <p:txBody>
          <a:bodyPr>
            <a:normAutofit fontScale="77500" lnSpcReduction="20000"/>
          </a:bodyPr>
          <a:lstStyle/>
          <a:p>
            <a:pPr algn="just">
              <a:buFont typeface="Wingdings" pitchFamily="2" charset="2"/>
              <a:buChar char="ü"/>
              <a:defRPr/>
            </a:pPr>
            <a:r>
              <a:rPr lang="en-US" b="1" dirty="0"/>
              <a:t>Names of candidates </a:t>
            </a:r>
            <a:r>
              <a:rPr lang="en-US" dirty="0"/>
              <a:t>shall be arranged in the same order under 3 categories in which they appear in the list  of contesting candidates (Form 7A</a:t>
            </a:r>
            <a:r>
              <a:rPr lang="en-US" dirty="0" smtClean="0"/>
              <a:t>). </a:t>
            </a:r>
            <a:r>
              <a:rPr lang="en-US" dirty="0"/>
              <a:t>H</a:t>
            </a:r>
            <a:r>
              <a:rPr lang="en-US" dirty="0" smtClean="0"/>
              <a:t>eadings </a:t>
            </a:r>
            <a:r>
              <a:rPr lang="en-US" dirty="0"/>
              <a:t>of categories </a:t>
            </a:r>
            <a:r>
              <a:rPr lang="en-US" dirty="0" smtClean="0"/>
              <a:t>not to appear </a:t>
            </a:r>
            <a:r>
              <a:rPr lang="en-US" dirty="0"/>
              <a:t>in PBs.</a:t>
            </a:r>
          </a:p>
          <a:p>
            <a:pPr algn="just">
              <a:buFont typeface="Wingdings" pitchFamily="2" charset="2"/>
              <a:buChar char="v"/>
              <a:defRPr/>
            </a:pPr>
            <a:r>
              <a:rPr lang="en-US" dirty="0"/>
              <a:t>In addition, </a:t>
            </a:r>
            <a:r>
              <a:rPr lang="en-US" dirty="0" smtClean="0">
                <a:solidFill>
                  <a:srgbClr val="FF0000"/>
                </a:solidFill>
              </a:rPr>
              <a:t>photograph </a:t>
            </a:r>
            <a:r>
              <a:rPr lang="en-US" dirty="0">
                <a:solidFill>
                  <a:srgbClr val="FF0000"/>
                </a:solidFill>
              </a:rPr>
              <a:t>of the candidate shall also be </a:t>
            </a:r>
            <a:r>
              <a:rPr lang="en-US" dirty="0" smtClean="0">
                <a:solidFill>
                  <a:srgbClr val="FF0000"/>
                </a:solidFill>
              </a:rPr>
              <a:t>printed.  It should appear </a:t>
            </a:r>
            <a:r>
              <a:rPr lang="en-US" dirty="0" smtClean="0"/>
              <a:t>to </a:t>
            </a:r>
            <a:r>
              <a:rPr lang="en-US" dirty="0"/>
              <a:t>the right side of </a:t>
            </a:r>
            <a:r>
              <a:rPr lang="en-US" dirty="0" smtClean="0"/>
              <a:t>the name </a:t>
            </a:r>
            <a:r>
              <a:rPr lang="en-US" dirty="0"/>
              <a:t>in between the name </a:t>
            </a:r>
            <a:r>
              <a:rPr lang="en-US" dirty="0" smtClean="0"/>
              <a:t>and the place for marking </a:t>
            </a:r>
            <a:r>
              <a:rPr lang="en-US" dirty="0"/>
              <a:t>Vote/ preference, </a:t>
            </a:r>
            <a:r>
              <a:rPr lang="en-US" dirty="0" smtClean="0"/>
              <a:t>in the panel.  </a:t>
            </a:r>
            <a:endParaRPr lang="en-US" dirty="0"/>
          </a:p>
          <a:p>
            <a:pPr algn="just">
              <a:buFont typeface="Wingdings" pitchFamily="2" charset="2"/>
              <a:buChar char="ü"/>
              <a:defRPr/>
            </a:pPr>
            <a:r>
              <a:rPr lang="en-US" dirty="0"/>
              <a:t>“</a:t>
            </a:r>
            <a:r>
              <a:rPr lang="en-US" b="1" dirty="0"/>
              <a:t>None of the Above” option </a:t>
            </a:r>
            <a:r>
              <a:rPr lang="en-US" dirty="0"/>
              <a:t>shall be printed in a separate panel after the name of all the contesting candidates</a:t>
            </a:r>
          </a:p>
          <a:p>
            <a:pPr algn="just">
              <a:buFont typeface="Wingdings" pitchFamily="2" charset="2"/>
              <a:buChar char="ü"/>
              <a:defRPr/>
            </a:pPr>
            <a:r>
              <a:rPr lang="en-US" b="1" dirty="0"/>
              <a:t>Width </a:t>
            </a:r>
            <a:r>
              <a:rPr lang="en-US" dirty="0"/>
              <a:t>of space allotted to each panel for candidate will be 1’’ (one inch)</a:t>
            </a:r>
            <a:endParaRPr lang="en-US" b="1" dirty="0"/>
          </a:p>
          <a:p>
            <a:endParaRPr lang="en-ZW"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latin typeface="Arial Rounded MT Bold" pitchFamily="34" charset="0"/>
              </a:rPr>
              <a:t>Contd</a:t>
            </a:r>
            <a:r>
              <a:rPr lang="en-US" b="1" dirty="0" smtClean="0">
                <a:latin typeface="Arial Rounded MT Bold" pitchFamily="34" charset="0"/>
              </a:rPr>
              <a:t>…</a:t>
            </a:r>
            <a:endParaRPr lang="en-ZW" dirty="0"/>
          </a:p>
        </p:txBody>
      </p:sp>
      <p:sp>
        <p:nvSpPr>
          <p:cNvPr id="3" name="Content Placeholder 2"/>
          <p:cNvSpPr>
            <a:spLocks noGrp="1"/>
          </p:cNvSpPr>
          <p:nvPr>
            <p:ph idx="1"/>
          </p:nvPr>
        </p:nvSpPr>
        <p:spPr/>
        <p:txBody>
          <a:bodyPr/>
          <a:lstStyle/>
          <a:p>
            <a:pPr>
              <a:buFont typeface="Wingdings" pitchFamily="2" charset="2"/>
              <a:buChar char="ü"/>
              <a:defRPr/>
            </a:pPr>
            <a:r>
              <a:rPr lang="en-US" dirty="0" smtClean="0"/>
              <a:t>One block of lines of 1 cm (one centimeter) with a perforated rule below for separating the ballot paper from counterfoil</a:t>
            </a:r>
          </a:p>
          <a:p>
            <a:pPr>
              <a:buFont typeface="Wingdings" pitchFamily="2" charset="2"/>
              <a:buChar char="ü"/>
              <a:defRPr/>
            </a:pPr>
            <a:r>
              <a:rPr lang="en-US" dirty="0" smtClean="0"/>
              <a:t>Each </a:t>
            </a:r>
            <a:r>
              <a:rPr lang="en-US" dirty="0"/>
              <a:t>panel to be separated from each other by shaded area of 3 </a:t>
            </a:r>
            <a:r>
              <a:rPr lang="en-US" dirty="0" err="1"/>
              <a:t>ems</a:t>
            </a:r>
            <a:r>
              <a:rPr lang="en-US" dirty="0"/>
              <a:t>.</a:t>
            </a:r>
          </a:p>
          <a:p>
            <a:pPr>
              <a:buFont typeface="Wingdings" pitchFamily="2" charset="2"/>
              <a:buChar char="ü"/>
              <a:defRPr/>
            </a:pPr>
            <a:r>
              <a:rPr lang="en-US" dirty="0"/>
              <a:t>Thick black border of 1 </a:t>
            </a:r>
            <a:r>
              <a:rPr lang="en-US" dirty="0" err="1"/>
              <a:t>em</a:t>
            </a:r>
            <a:r>
              <a:rPr lang="en-US" dirty="0"/>
              <a:t> at the </a:t>
            </a:r>
            <a:r>
              <a:rPr lang="en-US" dirty="0" smtClean="0"/>
              <a:t>bottom.</a:t>
            </a:r>
            <a:endParaRPr lang="en-IN" dirty="0"/>
          </a:p>
          <a:p>
            <a:endParaRPr lang="en-ZW"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latin typeface="Arial Rounded MT Bold" pitchFamily="34" charset="0"/>
              </a:rPr>
              <a:t>Contd</a:t>
            </a:r>
            <a:r>
              <a:rPr lang="en-US" b="1" dirty="0" smtClean="0">
                <a:latin typeface="Arial Rounded MT Bold" pitchFamily="34" charset="0"/>
              </a:rPr>
              <a:t>…</a:t>
            </a:r>
            <a:endParaRPr lang="en-ZW" dirty="0"/>
          </a:p>
        </p:txBody>
      </p:sp>
      <p:sp>
        <p:nvSpPr>
          <p:cNvPr id="3" name="Content Placeholder 2"/>
          <p:cNvSpPr>
            <a:spLocks noGrp="1"/>
          </p:cNvSpPr>
          <p:nvPr>
            <p:ph idx="1"/>
          </p:nvPr>
        </p:nvSpPr>
        <p:spPr/>
        <p:txBody>
          <a:bodyPr>
            <a:normAutofit fontScale="40000" lnSpcReduction="20000"/>
          </a:bodyPr>
          <a:lstStyle/>
          <a:p>
            <a:pPr algn="just">
              <a:buNone/>
              <a:defRPr/>
            </a:pPr>
            <a:r>
              <a:rPr lang="en-US" sz="7200" b="1" i="1" dirty="0" smtClean="0">
                <a:latin typeface="Algerian" pitchFamily="82" charset="0"/>
              </a:rPr>
              <a:t>	Postal ballot for service voters (ETPBS)</a:t>
            </a:r>
            <a:endParaRPr lang="en-US" sz="7200" b="1" dirty="0" smtClean="0"/>
          </a:p>
          <a:p>
            <a:pPr algn="just">
              <a:buFont typeface="Wingdings" pitchFamily="2" charset="2"/>
              <a:buChar char="ü"/>
              <a:defRPr/>
            </a:pPr>
            <a:r>
              <a:rPr lang="en-US" sz="7200" b="1" dirty="0" smtClean="0"/>
              <a:t>Symbols</a:t>
            </a:r>
            <a:r>
              <a:rPr lang="en-US" sz="7200" dirty="0" smtClean="0"/>
              <a:t> </a:t>
            </a:r>
            <a:r>
              <a:rPr lang="en-US" sz="7200" dirty="0"/>
              <a:t>will </a:t>
            </a:r>
            <a:r>
              <a:rPr lang="en-US" sz="7200" b="1" dirty="0">
                <a:solidFill>
                  <a:srgbClr val="FF0000"/>
                </a:solidFill>
              </a:rPr>
              <a:t>not</a:t>
            </a:r>
            <a:r>
              <a:rPr lang="en-US" sz="7200" dirty="0"/>
              <a:t> be </a:t>
            </a:r>
            <a:r>
              <a:rPr lang="en-US" sz="7200" dirty="0" smtClean="0"/>
              <a:t>printed on the </a:t>
            </a:r>
            <a:r>
              <a:rPr lang="en-US" sz="7200" b="1" dirty="0" smtClean="0"/>
              <a:t>PB </a:t>
            </a:r>
            <a:r>
              <a:rPr lang="en-US" sz="7200" dirty="0" smtClean="0"/>
              <a:t>for </a:t>
            </a:r>
            <a:r>
              <a:rPr lang="en-US" sz="7200" b="1" dirty="0" smtClean="0"/>
              <a:t>service voters.</a:t>
            </a:r>
          </a:p>
          <a:p>
            <a:pPr algn="just">
              <a:buNone/>
              <a:defRPr/>
            </a:pPr>
            <a:endParaRPr lang="en-US" sz="7200" dirty="0" smtClean="0"/>
          </a:p>
          <a:p>
            <a:pPr algn="just">
              <a:buFont typeface="Wingdings" pitchFamily="2" charset="2"/>
              <a:buChar char="ü"/>
              <a:defRPr/>
            </a:pPr>
            <a:r>
              <a:rPr lang="en-US" sz="7200" b="1" dirty="0" smtClean="0"/>
              <a:t>Party affiliation</a:t>
            </a:r>
            <a:r>
              <a:rPr lang="en-US" sz="7200" dirty="0" smtClean="0"/>
              <a:t>, if any, shall be printed along with the name of candidate on the </a:t>
            </a:r>
            <a:r>
              <a:rPr lang="en-US" sz="7200" b="1" dirty="0" smtClean="0"/>
              <a:t>PB </a:t>
            </a:r>
            <a:r>
              <a:rPr lang="en-US" sz="7200" dirty="0" smtClean="0"/>
              <a:t>for </a:t>
            </a:r>
            <a:r>
              <a:rPr lang="en-US" sz="7200" b="1" dirty="0" smtClean="0"/>
              <a:t>service voters</a:t>
            </a:r>
            <a:r>
              <a:rPr lang="en-US" sz="7200" dirty="0" smtClean="0"/>
              <a:t>.</a:t>
            </a:r>
          </a:p>
          <a:p>
            <a:pPr algn="just">
              <a:buFont typeface="Wingdings" pitchFamily="2" charset="2"/>
              <a:buChar char="ü"/>
              <a:defRPr/>
            </a:pPr>
            <a:endParaRPr lang="en-US" sz="7200" dirty="0" smtClean="0"/>
          </a:p>
          <a:p>
            <a:pPr algn="just">
              <a:buFont typeface="Wingdings" pitchFamily="2" charset="2"/>
              <a:buChar char="ü"/>
              <a:defRPr/>
            </a:pPr>
            <a:r>
              <a:rPr lang="en-US" sz="7200" dirty="0" smtClean="0"/>
              <a:t>For independent candidates the word </a:t>
            </a:r>
            <a:r>
              <a:rPr lang="en-US" sz="7200" b="1" dirty="0" smtClean="0"/>
              <a:t>"Independent" </a:t>
            </a:r>
            <a:r>
              <a:rPr lang="en-US" sz="7200" dirty="0" smtClean="0"/>
              <a:t>will be printed on </a:t>
            </a:r>
            <a:r>
              <a:rPr lang="en-US" sz="7200" b="1" dirty="0" smtClean="0"/>
              <a:t>PB </a:t>
            </a:r>
            <a:r>
              <a:rPr lang="en-US" sz="7200" dirty="0" smtClean="0"/>
              <a:t>for </a:t>
            </a:r>
            <a:r>
              <a:rPr lang="en-US" sz="7200" b="1" dirty="0" smtClean="0"/>
              <a:t>service voters.</a:t>
            </a:r>
          </a:p>
          <a:p>
            <a:pPr algn="just">
              <a:buNone/>
              <a:defRPr/>
            </a:pPr>
            <a:endParaRPr lang="en-US" sz="7200" dirty="0" smtClean="0"/>
          </a:p>
          <a:p>
            <a:pPr marL="287338" indent="-273050" algn="just">
              <a:buNone/>
              <a:defRPr/>
            </a:pPr>
            <a:endParaRPr lang="en-ZW" sz="6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latin typeface="Arial Rounded MT Bold" pitchFamily="34" charset="0"/>
              </a:rPr>
              <a:t>Contd</a:t>
            </a:r>
            <a:r>
              <a:rPr lang="en-US" b="1" dirty="0" smtClean="0">
                <a:latin typeface="Arial Rounded MT Bold" pitchFamily="34" charset="0"/>
              </a:rPr>
              <a:t>…</a:t>
            </a:r>
            <a:endParaRPr lang="en-US" dirty="0"/>
          </a:p>
        </p:txBody>
      </p:sp>
      <p:sp>
        <p:nvSpPr>
          <p:cNvPr id="3" name="Content Placeholder 2"/>
          <p:cNvSpPr>
            <a:spLocks noGrp="1"/>
          </p:cNvSpPr>
          <p:nvPr>
            <p:ph idx="1"/>
          </p:nvPr>
        </p:nvSpPr>
        <p:spPr/>
        <p:txBody>
          <a:bodyPr>
            <a:normAutofit fontScale="92500"/>
          </a:bodyPr>
          <a:lstStyle/>
          <a:p>
            <a:pPr algn="just">
              <a:buNone/>
              <a:defRPr/>
            </a:pPr>
            <a:r>
              <a:rPr lang="en-US" b="1" i="1" dirty="0" smtClean="0">
                <a:latin typeface="Algerian" pitchFamily="82" charset="0"/>
              </a:rPr>
              <a:t>Postal  ballot for other categories</a:t>
            </a:r>
          </a:p>
          <a:p>
            <a:pPr algn="just">
              <a:buNone/>
              <a:defRPr/>
            </a:pPr>
            <a:endParaRPr lang="en-US" b="1" dirty="0" smtClean="0"/>
          </a:p>
          <a:p>
            <a:pPr algn="just">
              <a:buFont typeface="Wingdings" pitchFamily="2" charset="2"/>
              <a:buChar char="v"/>
              <a:defRPr/>
            </a:pPr>
            <a:r>
              <a:rPr lang="en-US" b="1" dirty="0" smtClean="0"/>
              <a:t>Symbols  allotted to candidates and also the symbol specified for “None of the Above” </a:t>
            </a:r>
            <a:r>
              <a:rPr lang="en-US" dirty="0" smtClean="0"/>
              <a:t>option </a:t>
            </a:r>
            <a:r>
              <a:rPr lang="en-US" b="1" dirty="0" smtClean="0">
                <a:solidFill>
                  <a:schemeClr val="accent3">
                    <a:lumMod val="75000"/>
                  </a:schemeClr>
                </a:solidFill>
              </a:rPr>
              <a:t>will be printed </a:t>
            </a:r>
            <a:r>
              <a:rPr lang="en-US" dirty="0" smtClean="0">
                <a:solidFill>
                  <a:schemeClr val="accent3">
                    <a:lumMod val="75000"/>
                  </a:schemeClr>
                </a:solidFill>
              </a:rPr>
              <a:t> </a:t>
            </a:r>
            <a:r>
              <a:rPr lang="en-US" dirty="0" smtClean="0"/>
              <a:t>on </a:t>
            </a:r>
            <a:r>
              <a:rPr lang="en-US" b="1" dirty="0" smtClean="0"/>
              <a:t>PB</a:t>
            </a:r>
            <a:r>
              <a:rPr lang="en-US" dirty="0" smtClean="0"/>
              <a:t> for all other category of electors entitled to vote by postal ballot i.e. Special Voters, electors under preventive detention and voters on election duty.</a:t>
            </a:r>
          </a:p>
          <a:p>
            <a:pPr algn="just">
              <a:buFont typeface="Wingdings" pitchFamily="2" charset="2"/>
              <a:buChar char="v"/>
              <a:defRPr/>
            </a:pPr>
            <a:r>
              <a:rPr lang="en-US" b="1" dirty="0"/>
              <a:t> </a:t>
            </a:r>
            <a:r>
              <a:rPr lang="en-US" b="1" dirty="0" smtClean="0"/>
              <a:t>Party affiliation not to be printed</a:t>
            </a:r>
          </a:p>
          <a:p>
            <a:pPr algn="just">
              <a:buNone/>
              <a:defRPr/>
            </a:pP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dirty="0" smtClean="0">
                <a:latin typeface="Arial Rounded MT Bold" pitchFamily="34" charset="0"/>
              </a:rPr>
              <a:t>Language of postal ballot paper</a:t>
            </a:r>
            <a:br>
              <a:rPr lang="en-US" b="1" dirty="0" smtClean="0">
                <a:latin typeface="Arial Rounded MT Bold" pitchFamily="34" charset="0"/>
              </a:rPr>
            </a:br>
            <a:endParaRPr lang="en-ZW" dirty="0"/>
          </a:p>
        </p:txBody>
      </p:sp>
      <p:sp>
        <p:nvSpPr>
          <p:cNvPr id="3" name="Content Placeholder 2"/>
          <p:cNvSpPr>
            <a:spLocks noGrp="1"/>
          </p:cNvSpPr>
          <p:nvPr>
            <p:ph idx="1"/>
          </p:nvPr>
        </p:nvSpPr>
        <p:spPr>
          <a:xfrm>
            <a:off x="457200" y="990600"/>
            <a:ext cx="8229600" cy="5135563"/>
          </a:xfrm>
        </p:spPr>
        <p:txBody>
          <a:bodyPr>
            <a:normAutofit fontScale="92500" lnSpcReduction="10000"/>
          </a:bodyPr>
          <a:lstStyle/>
          <a:p>
            <a:pPr>
              <a:buNone/>
              <a:defRPr/>
            </a:pPr>
            <a:r>
              <a:rPr lang="en-US" dirty="0">
                <a:solidFill>
                  <a:srgbClr val="000000"/>
                </a:solidFill>
              </a:rPr>
              <a:t>As per Direction issued by ECI under Rule </a:t>
            </a:r>
            <a:r>
              <a:rPr lang="en-US" sz="3600" dirty="0">
                <a:solidFill>
                  <a:srgbClr val="000000"/>
                </a:solidFill>
              </a:rPr>
              <a:t>22</a:t>
            </a:r>
            <a:r>
              <a:rPr lang="en-US" dirty="0">
                <a:solidFill>
                  <a:srgbClr val="000000"/>
                </a:solidFill>
              </a:rPr>
              <a:t> of C. E. Rules 1961 –</a:t>
            </a:r>
          </a:p>
          <a:p>
            <a:pPr>
              <a:defRPr/>
            </a:pPr>
            <a:endParaRPr lang="en-US" sz="1400" dirty="0">
              <a:solidFill>
                <a:srgbClr val="000000"/>
              </a:solidFill>
            </a:endParaRPr>
          </a:p>
          <a:p>
            <a:pPr algn="just">
              <a:buFont typeface="Calibri" pitchFamily="34" charset="0"/>
              <a:buAutoNum type="romanLcPeriod"/>
              <a:defRPr/>
            </a:pPr>
            <a:r>
              <a:rPr lang="en-US" dirty="0">
                <a:solidFill>
                  <a:srgbClr val="000000"/>
                </a:solidFill>
              </a:rPr>
              <a:t> Counterfoil in English only</a:t>
            </a:r>
            <a:r>
              <a:rPr lang="en-US" dirty="0" smtClean="0">
                <a:solidFill>
                  <a:srgbClr val="000000"/>
                </a:solidFill>
              </a:rPr>
              <a:t>.</a:t>
            </a:r>
          </a:p>
          <a:p>
            <a:pPr algn="just">
              <a:buFont typeface="Calibri" pitchFamily="34" charset="0"/>
              <a:buAutoNum type="romanLcPeriod"/>
              <a:defRPr/>
            </a:pPr>
            <a:r>
              <a:rPr lang="en-US" dirty="0" smtClean="0">
                <a:solidFill>
                  <a:srgbClr val="000000"/>
                </a:solidFill>
              </a:rPr>
              <a:t>Particulars of Constituency and election in postal ballot paper will appear in English only.</a:t>
            </a:r>
            <a:endParaRPr lang="en-US" dirty="0">
              <a:solidFill>
                <a:srgbClr val="000000"/>
              </a:solidFill>
            </a:endParaRPr>
          </a:p>
          <a:p>
            <a:pPr algn="just">
              <a:buFont typeface="Calibri" pitchFamily="34" charset="0"/>
              <a:buAutoNum type="romanLcPeriod"/>
              <a:defRPr/>
            </a:pPr>
            <a:r>
              <a:rPr lang="en-US" dirty="0">
                <a:solidFill>
                  <a:srgbClr val="000000"/>
                </a:solidFill>
              </a:rPr>
              <a:t>Particulars of Candidates and party affiliation in official language of the State and English </a:t>
            </a:r>
            <a:r>
              <a:rPr lang="en-US" dirty="0" smtClean="0">
                <a:solidFill>
                  <a:srgbClr val="000000"/>
                </a:solidFill>
              </a:rPr>
              <a:t>both on </a:t>
            </a:r>
            <a:r>
              <a:rPr lang="en-US" b="1" dirty="0" smtClean="0">
                <a:solidFill>
                  <a:srgbClr val="000000"/>
                </a:solidFill>
              </a:rPr>
              <a:t>PB for Service Voters.</a:t>
            </a:r>
            <a:endParaRPr lang="en-US" dirty="0">
              <a:solidFill>
                <a:srgbClr val="000000"/>
              </a:solidFill>
            </a:endParaRPr>
          </a:p>
          <a:p>
            <a:pPr algn="just">
              <a:buFont typeface="Calibri" pitchFamily="34" charset="0"/>
              <a:buAutoNum type="romanLcPeriod"/>
              <a:defRPr/>
            </a:pPr>
            <a:r>
              <a:rPr lang="en-US" dirty="0">
                <a:solidFill>
                  <a:srgbClr val="000000"/>
                </a:solidFill>
              </a:rPr>
              <a:t> Particulars in official language of the State will appear first over those in English.</a:t>
            </a:r>
          </a:p>
          <a:p>
            <a:pPr algn="just">
              <a:buNone/>
              <a:defRPr/>
            </a:pPr>
            <a:endParaRPr lang="en-US" dirty="0" smtClean="0">
              <a:solidFill>
                <a:srgbClr val="000000"/>
              </a:solidFill>
            </a:endParaRPr>
          </a:p>
          <a:p>
            <a:pPr algn="just">
              <a:buFont typeface="Calibri" pitchFamily="34" charset="0"/>
              <a:buAutoNum type="romanLcPeriod"/>
              <a:defRPr/>
            </a:pPr>
            <a:endParaRPr lang="en-US" dirty="0">
              <a:solidFill>
                <a:srgbClr val="000000"/>
              </a:solidFill>
            </a:endParaRPr>
          </a:p>
          <a:p>
            <a:endParaRPr lang="en-ZW"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latin typeface="Arial Rounded MT Bold" pitchFamily="34" charset="0"/>
              </a:rPr>
              <a:t>Contd</a:t>
            </a:r>
            <a:r>
              <a:rPr lang="en-US" b="1" dirty="0" smtClean="0">
                <a:latin typeface="Arial Rounded MT Bold" pitchFamily="34" charset="0"/>
              </a:rPr>
              <a:t>…</a:t>
            </a:r>
            <a:endParaRPr lang="en-US" dirty="0"/>
          </a:p>
        </p:txBody>
      </p:sp>
      <p:sp>
        <p:nvSpPr>
          <p:cNvPr id="3" name="Content Placeholder 2"/>
          <p:cNvSpPr>
            <a:spLocks noGrp="1"/>
          </p:cNvSpPr>
          <p:nvPr>
            <p:ph idx="1"/>
          </p:nvPr>
        </p:nvSpPr>
        <p:spPr/>
        <p:txBody>
          <a:bodyPr>
            <a:normAutofit lnSpcReduction="10000"/>
          </a:bodyPr>
          <a:lstStyle/>
          <a:p>
            <a:pPr marL="571500" indent="-571500" algn="just">
              <a:buNone/>
            </a:pPr>
            <a:endParaRPr lang="en-US" dirty="0" smtClean="0">
              <a:solidFill>
                <a:srgbClr val="000000"/>
              </a:solidFill>
            </a:endParaRPr>
          </a:p>
          <a:p>
            <a:pPr marL="571500" indent="-571500" algn="just">
              <a:buAutoNum type="romanLcPeriod" startAt="4"/>
            </a:pPr>
            <a:r>
              <a:rPr lang="en-US" dirty="0" smtClean="0">
                <a:solidFill>
                  <a:srgbClr val="000000"/>
                </a:solidFill>
              </a:rPr>
              <a:t>Particulars of candidates with allotted </a:t>
            </a:r>
            <a:r>
              <a:rPr lang="en-US" b="1" dirty="0" smtClean="0">
                <a:solidFill>
                  <a:srgbClr val="000000"/>
                </a:solidFill>
              </a:rPr>
              <a:t>Symbol </a:t>
            </a:r>
            <a:r>
              <a:rPr lang="en-US" dirty="0" smtClean="0">
                <a:solidFill>
                  <a:srgbClr val="000000"/>
                </a:solidFill>
              </a:rPr>
              <a:t> </a:t>
            </a:r>
            <a:r>
              <a:rPr lang="en-US" dirty="0" smtClean="0"/>
              <a:t>and also the </a:t>
            </a:r>
            <a:r>
              <a:rPr lang="en-US" b="1" dirty="0" smtClean="0"/>
              <a:t>symbol </a:t>
            </a:r>
            <a:r>
              <a:rPr lang="en-US" dirty="0" smtClean="0"/>
              <a:t>specified</a:t>
            </a:r>
            <a:r>
              <a:rPr lang="en-US" b="1" dirty="0" smtClean="0"/>
              <a:t> for “None of the Above” </a:t>
            </a:r>
            <a:r>
              <a:rPr lang="en-US" dirty="0" smtClean="0"/>
              <a:t>option </a:t>
            </a:r>
            <a:r>
              <a:rPr lang="en-US" b="1" dirty="0" smtClean="0"/>
              <a:t>will be printed </a:t>
            </a:r>
            <a:r>
              <a:rPr lang="en-US" dirty="0" smtClean="0"/>
              <a:t>only in </a:t>
            </a:r>
            <a:r>
              <a:rPr lang="en-US" b="1" dirty="0" smtClean="0"/>
              <a:t>official language</a:t>
            </a:r>
            <a:r>
              <a:rPr lang="en-US" dirty="0" smtClean="0"/>
              <a:t> </a:t>
            </a:r>
            <a:r>
              <a:rPr lang="en-US" dirty="0">
                <a:solidFill>
                  <a:srgbClr val="000000"/>
                </a:solidFill>
              </a:rPr>
              <a:t>of the State </a:t>
            </a:r>
            <a:r>
              <a:rPr lang="en-US" dirty="0" smtClean="0"/>
              <a:t>and </a:t>
            </a:r>
            <a:r>
              <a:rPr lang="en-US" b="1" dirty="0" smtClean="0"/>
              <a:t>English</a:t>
            </a:r>
            <a:r>
              <a:rPr lang="en-US" dirty="0" smtClean="0"/>
              <a:t> on </a:t>
            </a:r>
            <a:r>
              <a:rPr lang="en-US" b="1" dirty="0" smtClean="0"/>
              <a:t>PB</a:t>
            </a:r>
            <a:r>
              <a:rPr lang="en-US" dirty="0" smtClean="0"/>
              <a:t> for all other category of electors i.e. Special Voters, electors under preventive detention and voters on election duty.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819400" y="609600"/>
            <a:ext cx="4324350" cy="4495800"/>
          </a:xfrm>
          <a:prstGeom prst="ellipse">
            <a:avLst/>
          </a:prstGeom>
        </p:spPr>
        <p:style>
          <a:lnRef idx="0">
            <a:schemeClr val="accent3"/>
          </a:lnRef>
          <a:fillRef idx="3">
            <a:schemeClr val="accent3"/>
          </a:fillRef>
          <a:effectRef idx="3">
            <a:schemeClr val="accent3"/>
          </a:effectRef>
          <a:fontRef idx="minor">
            <a:schemeClr val="lt1"/>
          </a:fontRef>
        </p:style>
        <p:txBody>
          <a:bodyPr lIns="91440" tIns="45720" rIns="91440" bIns="45720" anchor="ctr"/>
          <a:lstStyle/>
          <a:p>
            <a:pPr algn="ctr" eaLnBrk="1" hangingPunct="1">
              <a:defRPr/>
            </a:pPr>
            <a:r>
              <a:rPr lang="en-US" sz="4000" b="1" dirty="0">
                <a:solidFill>
                  <a:schemeClr val="tx1"/>
                </a:solidFill>
              </a:rPr>
              <a:t>New Instructions after </a:t>
            </a:r>
            <a:r>
              <a:rPr lang="en-US" sz="4000" b="1" dirty="0" smtClean="0">
                <a:solidFill>
                  <a:schemeClr val="tx1"/>
                </a:solidFill>
              </a:rPr>
              <a:t>General Elections to WBLA </a:t>
            </a:r>
            <a:r>
              <a:rPr lang="en-US" sz="4000" b="1" dirty="0">
                <a:solidFill>
                  <a:schemeClr val="tx1"/>
                </a:solidFill>
              </a:rPr>
              <a:t>2016</a:t>
            </a:r>
          </a:p>
        </p:txBody>
      </p:sp>
      <p:cxnSp>
        <p:nvCxnSpPr>
          <p:cNvPr id="4" name="Straight Connector 3"/>
          <p:cNvCxnSpPr/>
          <p:nvPr/>
        </p:nvCxnSpPr>
        <p:spPr>
          <a:xfrm flipV="1">
            <a:off x="990204" y="4115594"/>
            <a:ext cx="2133203" cy="1446610"/>
          </a:xfrm>
          <a:prstGeom prst="line">
            <a:avLst/>
          </a:prstGeom>
          <a:ln w="76200">
            <a:solidFill>
              <a:srgbClr val="FFC00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51881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upRight)">
                                      <p:cBhvr>
                                        <p:cTn id="7" dur="1000"/>
                                        <p:tgtEl>
                                          <p:spTgt spid="4"/>
                                        </p:tgtEl>
                                      </p:cBhvr>
                                    </p:animEffect>
                                  </p:childTnLst>
                                </p:cTn>
                              </p:par>
                            </p:childTnLst>
                          </p:cTn>
                        </p:par>
                        <p:par>
                          <p:cTn id="8" fill="hold" nodeType="afterGroup">
                            <p:stCondLst>
                              <p:cond delay="1000"/>
                            </p:stCondLst>
                            <p:childTnLst>
                              <p:par>
                                <p:cTn id="9" presetID="53"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Rounded MT Bold" pitchFamily="34" charset="0"/>
              </a:rPr>
              <a:t>Printing of postal ballot papers</a:t>
            </a:r>
            <a:endParaRPr lang="en-ZW" dirty="0"/>
          </a:p>
        </p:txBody>
      </p:sp>
      <p:sp>
        <p:nvSpPr>
          <p:cNvPr id="3" name="Content Placeholder 2"/>
          <p:cNvSpPr>
            <a:spLocks noGrp="1"/>
          </p:cNvSpPr>
          <p:nvPr>
            <p:ph idx="1"/>
          </p:nvPr>
        </p:nvSpPr>
        <p:spPr>
          <a:xfrm>
            <a:off x="457200" y="1295400"/>
            <a:ext cx="8229600" cy="4830763"/>
          </a:xfrm>
        </p:spPr>
        <p:txBody>
          <a:bodyPr>
            <a:normAutofit fontScale="70000" lnSpcReduction="20000"/>
          </a:bodyPr>
          <a:lstStyle/>
          <a:p>
            <a:pPr algn="just">
              <a:defRPr/>
            </a:pPr>
            <a:r>
              <a:rPr lang="en-US" sz="3300" dirty="0" smtClean="0"/>
              <a:t>Returning </a:t>
            </a:r>
            <a:r>
              <a:rPr lang="en-US" sz="3300" dirty="0"/>
              <a:t>Officers shall ensure that uploading of postal ballot papers and the connected papers for service voters on the ETPBS shall be completed by the day following the last date for withdrawal of candidatures. </a:t>
            </a:r>
            <a:endParaRPr lang="en-US" sz="3300" dirty="0" smtClean="0"/>
          </a:p>
          <a:p>
            <a:pPr marL="0" indent="0" algn="just">
              <a:buNone/>
              <a:defRPr/>
            </a:pPr>
            <a:endParaRPr lang="en-US" sz="3300" dirty="0" smtClean="0"/>
          </a:p>
          <a:p>
            <a:pPr algn="just">
              <a:defRPr/>
            </a:pPr>
            <a:r>
              <a:rPr lang="en-US" sz="3300" dirty="0"/>
              <a:t> Service voters, who opted for proxy voting, not to be issued PB. Mark </a:t>
            </a:r>
            <a:r>
              <a:rPr lang="en-US" sz="3300" b="1" dirty="0"/>
              <a:t>“CSV”</a:t>
            </a:r>
            <a:r>
              <a:rPr lang="en-US" sz="3300" dirty="0"/>
              <a:t> against such voters in the last part of electoral roll. </a:t>
            </a:r>
            <a:endParaRPr lang="en-US" sz="3300" dirty="0" smtClean="0"/>
          </a:p>
          <a:p>
            <a:pPr marL="0" indent="0" algn="just">
              <a:buNone/>
              <a:defRPr/>
            </a:pPr>
            <a:endParaRPr lang="en-US" sz="3300" dirty="0" smtClean="0"/>
          </a:p>
          <a:p>
            <a:pPr algn="just">
              <a:defRPr/>
            </a:pPr>
            <a:r>
              <a:rPr lang="en-US" sz="3300" dirty="0" smtClean="0"/>
              <a:t>For </a:t>
            </a:r>
            <a:r>
              <a:rPr lang="en-US" sz="3300" dirty="0"/>
              <a:t>other categories these should be </a:t>
            </a:r>
            <a:r>
              <a:rPr lang="en-US" sz="3300" dirty="0" smtClean="0"/>
              <a:t>printed within </a:t>
            </a:r>
            <a:r>
              <a:rPr lang="en-US" sz="3800" dirty="0">
                <a:solidFill>
                  <a:srgbClr val="FF0000"/>
                </a:solidFill>
              </a:rPr>
              <a:t>72</a:t>
            </a:r>
            <a:r>
              <a:rPr lang="en-US" sz="3800" dirty="0"/>
              <a:t> </a:t>
            </a:r>
            <a:r>
              <a:rPr lang="en-US" sz="3300" dirty="0">
                <a:solidFill>
                  <a:srgbClr val="FF0000"/>
                </a:solidFill>
              </a:rPr>
              <a:t>hours</a:t>
            </a:r>
            <a:r>
              <a:rPr lang="en-US" sz="3300" dirty="0"/>
              <a:t> of withdrawal.</a:t>
            </a:r>
          </a:p>
          <a:p>
            <a:pPr marL="571500" indent="-571500" algn="just">
              <a:buFont typeface="+mj-lt"/>
              <a:buAutoNum type="romanLcPeriod"/>
              <a:defRPr/>
            </a:pPr>
            <a:r>
              <a:rPr lang="en-US" sz="3300" dirty="0"/>
              <a:t> To be stitched in bundles of </a:t>
            </a:r>
            <a:r>
              <a:rPr lang="en-US" sz="3300" dirty="0">
                <a:solidFill>
                  <a:srgbClr val="FF0000"/>
                </a:solidFill>
              </a:rPr>
              <a:t>50</a:t>
            </a:r>
            <a:r>
              <a:rPr lang="en-US" sz="3300" dirty="0"/>
              <a:t> ballot papers.</a:t>
            </a:r>
          </a:p>
          <a:p>
            <a:pPr marL="571500" indent="-571500" algn="just">
              <a:buFont typeface="+mj-lt"/>
              <a:buAutoNum type="romanLcPeriod"/>
              <a:defRPr/>
            </a:pPr>
            <a:r>
              <a:rPr lang="en-US" sz="3300" dirty="0"/>
              <a:t> Ensure that Serial number on postal ballot and on its counterfoil are </a:t>
            </a:r>
            <a:r>
              <a:rPr lang="en-US" sz="3300" dirty="0">
                <a:solidFill>
                  <a:srgbClr val="FF0000"/>
                </a:solidFill>
              </a:rPr>
              <a:t>identical</a:t>
            </a:r>
            <a:r>
              <a:rPr lang="en-US" sz="3300" dirty="0" smtClean="0"/>
              <a:t>.</a:t>
            </a:r>
            <a:endParaRPr lang="en-US" sz="33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latin typeface="Arial Rounded MT Bold" pitchFamily="34" charset="0"/>
              </a:rPr>
              <a:t>Contd</a:t>
            </a:r>
            <a:r>
              <a:rPr lang="en-US" b="1" dirty="0" smtClean="0">
                <a:latin typeface="Arial Rounded MT Bold" pitchFamily="34" charset="0"/>
              </a:rPr>
              <a:t>…</a:t>
            </a:r>
            <a:endParaRPr lang="en-ZW" dirty="0"/>
          </a:p>
        </p:txBody>
      </p:sp>
      <p:sp>
        <p:nvSpPr>
          <p:cNvPr id="3" name="Content Placeholder 2"/>
          <p:cNvSpPr>
            <a:spLocks noGrp="1"/>
          </p:cNvSpPr>
          <p:nvPr>
            <p:ph idx="1"/>
          </p:nvPr>
        </p:nvSpPr>
        <p:spPr>
          <a:xfrm>
            <a:off x="457200" y="1295400"/>
            <a:ext cx="8229600" cy="5257800"/>
          </a:xfrm>
        </p:spPr>
        <p:txBody>
          <a:bodyPr>
            <a:normAutofit fontScale="85000" lnSpcReduction="20000"/>
          </a:bodyPr>
          <a:lstStyle/>
          <a:p>
            <a:pPr algn="just">
              <a:defRPr/>
            </a:pPr>
            <a:r>
              <a:rPr lang="en-US" dirty="0"/>
              <a:t>Enter the Part Number of roll and Sr. No. of the elector on the counterfoil.</a:t>
            </a:r>
          </a:p>
          <a:p>
            <a:pPr algn="just">
              <a:defRPr/>
            </a:pPr>
            <a:r>
              <a:rPr lang="en-US" dirty="0"/>
              <a:t>Mark </a:t>
            </a:r>
            <a:r>
              <a:rPr lang="en-US" b="1" dirty="0"/>
              <a:t>"PB" </a:t>
            </a:r>
            <a:r>
              <a:rPr lang="en-US" dirty="0"/>
              <a:t>against the entry of elector in the marked copy of </a:t>
            </a:r>
            <a:r>
              <a:rPr lang="en-US" dirty="0" smtClean="0"/>
              <a:t>electoral </a:t>
            </a:r>
            <a:r>
              <a:rPr lang="en-US" dirty="0"/>
              <a:t>roll.</a:t>
            </a:r>
          </a:p>
          <a:p>
            <a:pPr algn="just">
              <a:defRPr/>
            </a:pPr>
            <a:r>
              <a:rPr lang="en-US" b="1" dirty="0"/>
              <a:t>Sr. No. </a:t>
            </a:r>
            <a:r>
              <a:rPr lang="en-US" dirty="0"/>
              <a:t>of postal ballots shall </a:t>
            </a:r>
            <a:r>
              <a:rPr lang="en-US" b="1" dirty="0"/>
              <a:t>not be mentioned in the marked copy </a:t>
            </a:r>
            <a:r>
              <a:rPr lang="en-US" dirty="0" smtClean="0"/>
              <a:t>of </a:t>
            </a:r>
            <a:r>
              <a:rPr lang="en-US" dirty="0"/>
              <a:t>electoral roll.</a:t>
            </a:r>
          </a:p>
          <a:p>
            <a:pPr algn="just">
              <a:defRPr/>
            </a:pPr>
            <a:r>
              <a:rPr lang="en-US" b="1" dirty="0"/>
              <a:t>IMPORTANT -Sr. No. of postal ballot </a:t>
            </a:r>
            <a:r>
              <a:rPr lang="en-US" dirty="0"/>
              <a:t>to be written in ink correctly on the envelope (Form 13-B) containing PB and in the space provided in the form of Declaration by Elector (Form 13A). At the time of counting if the PB Nos. do not tally then they are rejected.</a:t>
            </a:r>
          </a:p>
          <a:p>
            <a:pPr algn="just">
              <a:defRPr/>
            </a:pPr>
            <a:r>
              <a:rPr lang="en-US" dirty="0"/>
              <a:t>Fill up the </a:t>
            </a:r>
            <a:r>
              <a:rPr lang="en-US" b="1" dirty="0"/>
              <a:t>hour and date</a:t>
            </a:r>
            <a:r>
              <a:rPr lang="en-US" dirty="0"/>
              <a:t> fixed for commencement of counting of votes in the relevant space provided in the Instructions for Guidance of Electors ( Form 13D ).</a:t>
            </a:r>
            <a:endParaRPr lang="en-ZW"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latin typeface="Arial Rounded MT Bold" pitchFamily="34" charset="0"/>
              </a:rPr>
              <a:t>Contd</a:t>
            </a:r>
            <a:r>
              <a:rPr lang="en-US" b="1" dirty="0" smtClean="0">
                <a:latin typeface="Arial Rounded MT Bold" pitchFamily="34" charset="0"/>
              </a:rPr>
              <a:t>…</a:t>
            </a:r>
            <a:endParaRPr lang="en-ZW" dirty="0"/>
          </a:p>
        </p:txBody>
      </p:sp>
      <p:sp>
        <p:nvSpPr>
          <p:cNvPr id="3" name="Content Placeholder 2"/>
          <p:cNvSpPr>
            <a:spLocks noGrp="1"/>
          </p:cNvSpPr>
          <p:nvPr>
            <p:ph idx="1"/>
          </p:nvPr>
        </p:nvSpPr>
        <p:spPr>
          <a:xfrm>
            <a:off x="457200" y="1295400"/>
            <a:ext cx="8229600" cy="5181600"/>
          </a:xfrm>
        </p:spPr>
        <p:txBody>
          <a:bodyPr>
            <a:normAutofit fontScale="85000" lnSpcReduction="10000"/>
          </a:bodyPr>
          <a:lstStyle/>
          <a:p>
            <a:pPr algn="just">
              <a:defRPr/>
            </a:pPr>
            <a:r>
              <a:rPr lang="en-US" dirty="0"/>
              <a:t>The covers in Form 13-B &amp; Form 13-C for election to House of People will be in </a:t>
            </a:r>
            <a:r>
              <a:rPr lang="en-US" b="1" dirty="0">
                <a:solidFill>
                  <a:srgbClr val="92D050"/>
                </a:solidFill>
              </a:rPr>
              <a:t>Green</a:t>
            </a:r>
            <a:r>
              <a:rPr lang="en-US" b="1" dirty="0"/>
              <a:t> </a:t>
            </a:r>
            <a:r>
              <a:rPr lang="en-US" dirty="0"/>
              <a:t>color and for  Legislative Assembly in </a:t>
            </a:r>
            <a:r>
              <a:rPr lang="en-US" b="1" dirty="0">
                <a:solidFill>
                  <a:schemeClr val="accent2">
                    <a:lumMod val="60000"/>
                    <a:lumOff val="40000"/>
                  </a:schemeClr>
                </a:solidFill>
              </a:rPr>
              <a:t>Pink</a:t>
            </a:r>
            <a:r>
              <a:rPr lang="en-US" b="1" dirty="0"/>
              <a:t> </a:t>
            </a:r>
            <a:r>
              <a:rPr lang="en-US" dirty="0"/>
              <a:t>color.</a:t>
            </a:r>
          </a:p>
          <a:p>
            <a:pPr algn="just">
              <a:defRPr/>
            </a:pPr>
            <a:r>
              <a:rPr lang="en-US" dirty="0" smtClean="0"/>
              <a:t>Write </a:t>
            </a:r>
            <a:r>
              <a:rPr lang="en-US" dirty="0"/>
              <a:t>"</a:t>
            </a:r>
            <a:r>
              <a:rPr lang="en-US" b="1" dirty="0"/>
              <a:t>W</a:t>
            </a:r>
            <a:r>
              <a:rPr lang="en-US" dirty="0"/>
              <a:t>" on the cover in 13-C in the case of female voter. </a:t>
            </a:r>
          </a:p>
          <a:p>
            <a:pPr algn="just">
              <a:defRPr/>
            </a:pPr>
            <a:r>
              <a:rPr lang="en-US" dirty="0"/>
              <a:t>Postal Ballot Paper, Form 13-B &amp; Form13-C, Form 13-A and Form 13-D as prepared will be put inside a larger cover addressed to the service voter.</a:t>
            </a:r>
          </a:p>
          <a:p>
            <a:pPr algn="just">
              <a:defRPr/>
            </a:pPr>
            <a:r>
              <a:rPr lang="en-US" dirty="0"/>
              <a:t>Proper postage stamps should be affixed on above larger cover.</a:t>
            </a:r>
          </a:p>
          <a:p>
            <a:pPr algn="just">
              <a:defRPr/>
            </a:pPr>
            <a:r>
              <a:rPr lang="en-US" dirty="0"/>
              <a:t>Separate larger cover for each elector, even in the case of husband and wife.</a:t>
            </a:r>
          </a:p>
          <a:p>
            <a:endParaRPr lang="en-ZW"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Rounded MT Bold" pitchFamily="34" charset="0"/>
              </a:rPr>
              <a:t>Sealing of counterfoils and marked copy of Electoral Roll</a:t>
            </a:r>
            <a:endParaRPr lang="en-ZW" dirty="0"/>
          </a:p>
        </p:txBody>
      </p:sp>
      <p:sp>
        <p:nvSpPr>
          <p:cNvPr id="3" name="Content Placeholder 2"/>
          <p:cNvSpPr>
            <a:spLocks noGrp="1"/>
          </p:cNvSpPr>
          <p:nvPr>
            <p:ph idx="1"/>
          </p:nvPr>
        </p:nvSpPr>
        <p:spPr/>
        <p:txBody>
          <a:bodyPr>
            <a:normAutofit fontScale="77500" lnSpcReduction="20000"/>
          </a:bodyPr>
          <a:lstStyle/>
          <a:p>
            <a:pPr marL="571500" indent="-571500" algn="just">
              <a:buFont typeface="+mj-lt"/>
              <a:buAutoNum type="romanUcPeriod"/>
              <a:defRPr/>
            </a:pPr>
            <a:r>
              <a:rPr lang="en-US" dirty="0"/>
              <a:t> Counterfoils of postal ballots, issued, shall be sealed by RO in a packet.</a:t>
            </a:r>
          </a:p>
          <a:p>
            <a:pPr marL="571500" indent="-571500" algn="just">
              <a:buFont typeface="+mj-lt"/>
              <a:buAutoNum type="romanUcPeriod"/>
              <a:defRPr/>
            </a:pPr>
            <a:endParaRPr lang="en-US" dirty="0"/>
          </a:p>
          <a:p>
            <a:pPr marL="571500" indent="-571500" algn="just">
              <a:buFont typeface="+mj-lt"/>
              <a:buAutoNum type="romanUcPeriod"/>
              <a:defRPr/>
            </a:pPr>
            <a:r>
              <a:rPr lang="en-US" dirty="0"/>
              <a:t> Marked copy of </a:t>
            </a:r>
            <a:r>
              <a:rPr lang="en-US" dirty="0" smtClean="0"/>
              <a:t>last part of Electoral </a:t>
            </a:r>
            <a:r>
              <a:rPr lang="en-US" dirty="0"/>
              <a:t>roll relating to service voters, also to be sealed in separate packet.</a:t>
            </a:r>
          </a:p>
          <a:p>
            <a:pPr marL="571500" indent="-571500" algn="just">
              <a:buFont typeface="+mj-lt"/>
              <a:buAutoNum type="romanUcPeriod"/>
              <a:defRPr/>
            </a:pPr>
            <a:endParaRPr lang="en-US" dirty="0"/>
          </a:p>
          <a:p>
            <a:pPr marL="571500" indent="-571500" algn="just">
              <a:buFont typeface="+mj-lt"/>
              <a:buAutoNum type="romanUcPeriod"/>
              <a:defRPr/>
            </a:pPr>
            <a:r>
              <a:rPr lang="en-US" dirty="0"/>
              <a:t> Brief description of contents inside the packet with date of recording to be mentioned on both these packets and kept in safe custody of RO.</a:t>
            </a:r>
          </a:p>
          <a:p>
            <a:pPr marL="571500" indent="-571500" algn="just">
              <a:buFont typeface="+mj-lt"/>
              <a:buAutoNum type="romanUcPeriod"/>
              <a:defRPr/>
            </a:pPr>
            <a:endParaRPr lang="en-US" dirty="0"/>
          </a:p>
          <a:p>
            <a:pPr marL="571500" indent="-571500" algn="just">
              <a:buFont typeface="+mj-lt"/>
              <a:buAutoNum type="romanUcPeriod"/>
              <a:defRPr/>
            </a:pPr>
            <a:r>
              <a:rPr lang="en-US" dirty="0"/>
              <a:t>These packets to be transmitted to DEO for safe custody after declaration of result.</a:t>
            </a:r>
          </a:p>
          <a:p>
            <a:endParaRPr lang="en-ZW"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Rounded MT Bold" pitchFamily="34" charset="0"/>
              </a:rPr>
              <a:t>Return of polled PB from service voters</a:t>
            </a:r>
            <a:endParaRPr lang="en-ZW" dirty="0"/>
          </a:p>
        </p:txBody>
      </p:sp>
      <p:sp>
        <p:nvSpPr>
          <p:cNvPr id="3" name="Content Placeholder 2"/>
          <p:cNvSpPr>
            <a:spLocks noGrp="1"/>
          </p:cNvSpPr>
          <p:nvPr>
            <p:ph idx="1"/>
          </p:nvPr>
        </p:nvSpPr>
        <p:spPr/>
        <p:txBody>
          <a:bodyPr>
            <a:normAutofit fontScale="85000" lnSpcReduction="20000"/>
          </a:bodyPr>
          <a:lstStyle/>
          <a:p>
            <a:pPr algn="just">
              <a:defRPr/>
            </a:pPr>
            <a:r>
              <a:rPr lang="en-US" dirty="0"/>
              <a:t>For receiving back postal ballots by post, the CEO will make arrangement with the Postal Department to nominate one post office for each </a:t>
            </a:r>
            <a:r>
              <a:rPr lang="en-US" dirty="0" smtClean="0"/>
              <a:t>Parliament Constituency </a:t>
            </a:r>
            <a:r>
              <a:rPr lang="en-US" dirty="0"/>
              <a:t>which will deliver postal ballots every day to the Returning Officer. </a:t>
            </a:r>
          </a:p>
          <a:p>
            <a:pPr algn="just">
              <a:defRPr/>
            </a:pPr>
            <a:r>
              <a:rPr lang="en-US" dirty="0"/>
              <a:t>The time of delivery will be fixed at </a:t>
            </a:r>
            <a:r>
              <a:rPr lang="en-US" b="1" dirty="0"/>
              <a:t>3 PM </a:t>
            </a:r>
            <a:r>
              <a:rPr lang="en-US" dirty="0"/>
              <a:t>every day at the office of the Returning Officer, except for the counting day when the time for delivery will be </a:t>
            </a:r>
            <a:r>
              <a:rPr lang="en-US" b="1" dirty="0"/>
              <a:t>8 AM </a:t>
            </a:r>
            <a:r>
              <a:rPr lang="en-US" dirty="0"/>
              <a:t>at the counting center for that Constituency. </a:t>
            </a:r>
          </a:p>
          <a:p>
            <a:pPr algn="just">
              <a:defRPr/>
            </a:pPr>
            <a:r>
              <a:rPr lang="en-US" dirty="0"/>
              <a:t>A pass should be issued to the nominated postal department employee to enter the counting center on counting day for this purpose.</a:t>
            </a:r>
            <a:endParaRPr lang="en-IN" dirty="0"/>
          </a:p>
          <a:p>
            <a:endParaRPr lang="en-ZW"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Rounded MT Bold" pitchFamily="34" charset="0"/>
              </a:rPr>
              <a:t>Storage of PBs received by post</a:t>
            </a:r>
            <a:endParaRPr lang="en-ZW" dirty="0"/>
          </a:p>
        </p:txBody>
      </p:sp>
      <p:sp>
        <p:nvSpPr>
          <p:cNvPr id="3" name="Content Placeholder 2"/>
          <p:cNvSpPr>
            <a:spLocks noGrp="1"/>
          </p:cNvSpPr>
          <p:nvPr>
            <p:ph idx="1"/>
          </p:nvPr>
        </p:nvSpPr>
        <p:spPr/>
        <p:txBody>
          <a:bodyPr>
            <a:normAutofit fontScale="92500" lnSpcReduction="20000"/>
          </a:bodyPr>
          <a:lstStyle/>
          <a:p>
            <a:pPr algn="just">
              <a:buFont typeface="Wingdings" pitchFamily="2" charset="2"/>
              <a:buChar char="v"/>
              <a:defRPr/>
            </a:pPr>
            <a:r>
              <a:rPr lang="en-US" dirty="0"/>
              <a:t> Keep all PBs received from post office everyday in a separate envelope.</a:t>
            </a:r>
          </a:p>
          <a:p>
            <a:pPr algn="just">
              <a:buFont typeface="Wingdings" pitchFamily="2" charset="2"/>
              <a:buChar char="v"/>
              <a:defRPr/>
            </a:pPr>
            <a:r>
              <a:rPr lang="en-US" dirty="0"/>
              <a:t> Write “Postal Ballots received by post” and the date on the envelope.</a:t>
            </a:r>
          </a:p>
          <a:p>
            <a:pPr algn="just">
              <a:buFont typeface="Wingdings" pitchFamily="2" charset="2"/>
              <a:buChar char="v"/>
              <a:defRPr/>
            </a:pPr>
            <a:r>
              <a:rPr lang="en-US" dirty="0"/>
              <a:t> Keep the envelope for each day in the strong room.</a:t>
            </a:r>
          </a:p>
          <a:p>
            <a:pPr algn="just">
              <a:buFont typeface="Wingdings" pitchFamily="2" charset="2"/>
              <a:buChar char="v"/>
              <a:defRPr/>
            </a:pPr>
            <a:r>
              <a:rPr lang="en-US" dirty="0"/>
              <a:t> The daily return of PBs received to be sent to the CEO through the DEO. </a:t>
            </a:r>
          </a:p>
          <a:p>
            <a:pPr algn="just">
              <a:buFont typeface="Wingdings" pitchFamily="2" charset="2"/>
              <a:buChar char="v"/>
              <a:defRPr/>
            </a:pPr>
            <a:r>
              <a:rPr lang="en-US" dirty="0"/>
              <a:t> The CEO to compile information of the State everyday and send a copy to ECI and also to all recognized political parties. </a:t>
            </a:r>
          </a:p>
          <a:p>
            <a:endParaRPr lang="en-ZW"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Rounded MT Bold" pitchFamily="34" charset="0"/>
              </a:rPr>
              <a:t>Procedure on receiving postal ballots by post</a:t>
            </a:r>
            <a:endParaRPr lang="en-ZW" dirty="0"/>
          </a:p>
        </p:txBody>
      </p:sp>
      <p:sp>
        <p:nvSpPr>
          <p:cNvPr id="3" name="Content Placeholder 2"/>
          <p:cNvSpPr>
            <a:spLocks noGrp="1"/>
          </p:cNvSpPr>
          <p:nvPr>
            <p:ph idx="1"/>
          </p:nvPr>
        </p:nvSpPr>
        <p:spPr/>
        <p:txBody>
          <a:bodyPr>
            <a:normAutofit lnSpcReduction="10000"/>
          </a:bodyPr>
          <a:lstStyle/>
          <a:p>
            <a:pPr marL="342900" lvl="1" indent="-342900" algn="just">
              <a:buFont typeface="Arial" pitchFamily="34" charset="0"/>
              <a:buChar char="•"/>
              <a:defRPr/>
            </a:pPr>
            <a:r>
              <a:rPr lang="en-US" sz="2600" dirty="0"/>
              <a:t>The postal ballots delivered by the post office will be counted in the presence of representatives of political party/ candidates.</a:t>
            </a:r>
          </a:p>
          <a:p>
            <a:pPr marL="342900" lvl="1" indent="-342900" algn="just">
              <a:buFont typeface="Arial" pitchFamily="34" charset="0"/>
              <a:buChar char="•"/>
              <a:defRPr/>
            </a:pPr>
            <a:r>
              <a:rPr lang="en-US" sz="2600" dirty="0"/>
              <a:t>Acknowledgement of the number of postal ballots received by post  will be prepared in duplicate. One copy to be given to the post office and other copy shall be kept in the record of the RO. </a:t>
            </a:r>
          </a:p>
          <a:p>
            <a:pPr marL="342900" lvl="1" indent="-342900" algn="just">
              <a:buFont typeface="Arial" pitchFamily="34" charset="0"/>
              <a:buChar char="•"/>
              <a:defRPr/>
            </a:pPr>
            <a:r>
              <a:rPr lang="en-US" sz="2600" dirty="0"/>
              <a:t>The number of postal ballots received will be entered in the daily return in </a:t>
            </a:r>
            <a:r>
              <a:rPr lang="en-US" sz="2600" dirty="0">
                <a:hlinkClick r:id="" action="ppaction://noaction"/>
              </a:rPr>
              <a:t>Format-3</a:t>
            </a:r>
            <a:r>
              <a:rPr lang="en-US" sz="2600" dirty="0"/>
              <a:t> by the RO. (</a:t>
            </a:r>
            <a:r>
              <a:rPr lang="en-US" sz="2400" dirty="0"/>
              <a:t> L. No. 52/2014-SDR dated 07/03/2014). </a:t>
            </a:r>
          </a:p>
          <a:p>
            <a:pPr marL="342900" lvl="1" indent="-342900" algn="just">
              <a:buFont typeface="Arial" pitchFamily="34" charset="0"/>
              <a:buChar char="•"/>
              <a:defRPr/>
            </a:pPr>
            <a:r>
              <a:rPr lang="en-US" sz="2400" dirty="0"/>
              <a:t>The entire process will be video graphed. </a:t>
            </a:r>
          </a:p>
          <a:p>
            <a:endParaRPr lang="en-ZW"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Rounded MT Bold" pitchFamily="34" charset="0"/>
              </a:rPr>
              <a:t>Storage of postal ballots received by post</a:t>
            </a:r>
            <a:endParaRPr lang="en-ZW" dirty="0"/>
          </a:p>
        </p:txBody>
      </p:sp>
      <p:sp>
        <p:nvSpPr>
          <p:cNvPr id="3" name="Content Placeholder 2"/>
          <p:cNvSpPr>
            <a:spLocks noGrp="1"/>
          </p:cNvSpPr>
          <p:nvPr>
            <p:ph idx="1"/>
          </p:nvPr>
        </p:nvSpPr>
        <p:spPr/>
        <p:txBody>
          <a:bodyPr/>
          <a:lstStyle/>
          <a:p>
            <a:pPr marL="457200" lvl="1" indent="-457200" algn="just">
              <a:buFont typeface="Wingdings" pitchFamily="2" charset="2"/>
              <a:buChar char="v"/>
              <a:defRPr/>
            </a:pPr>
            <a:r>
              <a:rPr lang="en-US" dirty="0"/>
              <a:t>The RO will keep all postal ballots received from the post office every day in a separate envelope for that day and write on the envelope the date and words – “Postal Ballots Received by Post”. </a:t>
            </a:r>
          </a:p>
          <a:p>
            <a:pPr marL="0" lvl="1" indent="0" algn="just">
              <a:buNone/>
              <a:defRPr/>
            </a:pPr>
            <a:endParaRPr lang="en-US" dirty="0"/>
          </a:p>
          <a:p>
            <a:pPr marL="457200" lvl="1" indent="-457200" algn="just">
              <a:buFont typeface="Wingdings" pitchFamily="2" charset="2"/>
              <a:buChar char="v"/>
              <a:defRPr/>
            </a:pPr>
            <a:r>
              <a:rPr lang="en-US" dirty="0"/>
              <a:t>He will keep this envelope also in the strong room for postal ballots every day after the post has been received.</a:t>
            </a:r>
            <a:endParaRPr lang="en-IN" dirty="0"/>
          </a:p>
          <a:p>
            <a:endParaRPr lang="en-ZW"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Rounded MT Bold" pitchFamily="34" charset="0"/>
              </a:rPr>
              <a:t>Monitoring of postal ballots received by post</a:t>
            </a:r>
            <a:endParaRPr lang="en-ZW" dirty="0"/>
          </a:p>
        </p:txBody>
      </p:sp>
      <p:sp>
        <p:nvSpPr>
          <p:cNvPr id="3" name="Content Placeholder 2"/>
          <p:cNvSpPr>
            <a:spLocks noGrp="1"/>
          </p:cNvSpPr>
          <p:nvPr>
            <p:ph idx="1"/>
          </p:nvPr>
        </p:nvSpPr>
        <p:spPr/>
        <p:txBody>
          <a:bodyPr>
            <a:normAutofit fontScale="92500" lnSpcReduction="20000"/>
          </a:bodyPr>
          <a:lstStyle/>
          <a:p>
            <a:pPr marL="342900" lvl="1" indent="-342900" algn="just">
              <a:buFont typeface="Arial" pitchFamily="34" charset="0"/>
              <a:buChar char="•"/>
            </a:pPr>
            <a:r>
              <a:rPr lang="en-US" dirty="0" smtClean="0"/>
              <a:t>Returning Officer will prepare a return of the PBs received from facilitation centers in Format-3 every day till he stops receiving postal ballots from facilitation centers. He will also enter the number of postal ballots received by post in the return on </a:t>
            </a:r>
            <a:r>
              <a:rPr lang="en-US" dirty="0" smtClean="0">
                <a:hlinkClick r:id="" action="ppaction://noaction"/>
              </a:rPr>
              <a:t>Format-3</a:t>
            </a:r>
            <a:r>
              <a:rPr lang="en-US" dirty="0" smtClean="0"/>
              <a:t> till the day of counting. He will send a copy of the return in Format-3 to the Chief Electoral Officer every day through the DEO of the District. He will also send a copy of the return in Format-3 to all the candidates of his Constituency. The Chief Electoral Officer will compile the information of the State in Format-3 every day and will send a copy to the Commission. The CEO will also send a copy of the compiled Format-3 to all recognized political parties.</a:t>
            </a:r>
            <a:endParaRPr lang="en-IN" dirty="0" smtClean="0"/>
          </a:p>
          <a:p>
            <a:endParaRPr lang="en-ZW"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Rounded MT Bold" pitchFamily="34" charset="0"/>
              </a:rPr>
              <a:t>Intimation by other categories of voters to vote by post</a:t>
            </a:r>
            <a:endParaRPr lang="en-ZW" dirty="0"/>
          </a:p>
        </p:txBody>
      </p:sp>
      <p:sp>
        <p:nvSpPr>
          <p:cNvPr id="3" name="Content Placeholder 2"/>
          <p:cNvSpPr>
            <a:spLocks noGrp="1"/>
          </p:cNvSpPr>
          <p:nvPr>
            <p:ph idx="1"/>
          </p:nvPr>
        </p:nvSpPr>
        <p:spPr/>
        <p:txBody>
          <a:bodyPr>
            <a:normAutofit fontScale="92500"/>
          </a:bodyPr>
          <a:lstStyle/>
          <a:p>
            <a:pPr algn="just">
              <a:buFont typeface="Wingdings" pitchFamily="2" charset="2"/>
              <a:buChar char="v"/>
              <a:defRPr/>
            </a:pPr>
            <a:r>
              <a:rPr lang="en-US" dirty="0"/>
              <a:t> Except Service voters and Electors under Preventive Detention (whose name and details are furnished by the State Govt.) all other class of electors eligible to vote by post have to be intimate/ apply to the RO in </a:t>
            </a:r>
            <a:r>
              <a:rPr lang="en-US" dirty="0">
                <a:hlinkClick r:id="" action="ppaction://noaction"/>
              </a:rPr>
              <a:t>Form-12</a:t>
            </a:r>
            <a:r>
              <a:rPr lang="en-US" dirty="0"/>
              <a:t> of C. E Rules 1961 in  advance for issue of Postal Ballot paper.</a:t>
            </a:r>
          </a:p>
          <a:p>
            <a:pPr marL="0" indent="0" algn="just">
              <a:buNone/>
              <a:defRPr/>
            </a:pPr>
            <a:endParaRPr lang="en-US" dirty="0"/>
          </a:p>
          <a:p>
            <a:pPr algn="just">
              <a:buFont typeface="Wingdings" pitchFamily="2" charset="2"/>
              <a:buChar char="v"/>
              <a:defRPr/>
            </a:pPr>
            <a:r>
              <a:rPr lang="en-US" dirty="0"/>
              <a:t> Intimation by </a:t>
            </a:r>
            <a:r>
              <a:rPr lang="en-US" b="1" dirty="0"/>
              <a:t>special voter </a:t>
            </a:r>
            <a:r>
              <a:rPr lang="en-US" dirty="0"/>
              <a:t>at least 10 days before poll. (R.19)</a:t>
            </a:r>
          </a:p>
          <a:p>
            <a:endParaRPr lang="en-ZW"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255" y="188640"/>
            <a:ext cx="8399732" cy="1772814"/>
          </a:xfrm>
        </p:spPr>
        <p:txBody>
          <a:bodyPr>
            <a:normAutofit/>
          </a:bodyPr>
          <a:lstStyle/>
          <a:p>
            <a:pPr marL="0" indent="0" algn="l">
              <a:buNone/>
            </a:pPr>
            <a:r>
              <a:rPr lang="en-IN" sz="2400" b="1" dirty="0">
                <a:solidFill>
                  <a:srgbClr val="FF0000"/>
                </a:solidFill>
              </a:rPr>
              <a:t>Amendment to the Conduct of Elections Rules, 1961 </a:t>
            </a:r>
            <a:r>
              <a:rPr lang="en-IN" sz="2400" b="1" dirty="0">
                <a:solidFill>
                  <a:srgbClr val="0070C0"/>
                </a:solidFill>
              </a:rPr>
              <a:t>regarding </a:t>
            </a:r>
            <a:r>
              <a:rPr lang="en-IN" sz="2400" b="1" dirty="0" smtClean="0">
                <a:solidFill>
                  <a:srgbClr val="FF0000"/>
                </a:solidFill>
              </a:rPr>
              <a:t>e-Postal Ballot </a:t>
            </a:r>
            <a:r>
              <a:rPr lang="en-IN" sz="2400" b="1" dirty="0">
                <a:solidFill>
                  <a:srgbClr val="0070C0"/>
                </a:solidFill>
              </a:rPr>
              <a:t>Papers for Service Electors</a:t>
            </a:r>
            <a:br>
              <a:rPr lang="en-IN" sz="2400" b="1" dirty="0">
                <a:solidFill>
                  <a:srgbClr val="0070C0"/>
                </a:solidFill>
              </a:rPr>
            </a:br>
            <a:r>
              <a:rPr lang="en-IN" sz="2400" b="1" dirty="0" smtClean="0">
                <a:solidFill>
                  <a:srgbClr val="0070C0"/>
                </a:solidFill>
              </a:rPr>
              <a:t> </a:t>
            </a:r>
            <a:r>
              <a:rPr lang="en-IN" sz="2400" b="1" i="1" dirty="0" smtClean="0">
                <a:solidFill>
                  <a:srgbClr val="7030A0"/>
                </a:solidFill>
              </a:rPr>
              <a:t>(</a:t>
            </a:r>
            <a:r>
              <a:rPr lang="en-IN" sz="2400" b="1" i="1" dirty="0">
                <a:solidFill>
                  <a:srgbClr val="7030A0"/>
                </a:solidFill>
              </a:rPr>
              <a:t>ECI instruction No. 52/ECI/LET/FUNC/JUD/SDR/2015 dated 10</a:t>
            </a:r>
            <a:r>
              <a:rPr lang="en-IN" sz="2400" b="1" i="1" baseline="30000" dirty="0">
                <a:solidFill>
                  <a:srgbClr val="7030A0"/>
                </a:solidFill>
              </a:rPr>
              <a:t>th</a:t>
            </a:r>
            <a:r>
              <a:rPr lang="en-IN" sz="2400" b="1" i="1" dirty="0">
                <a:solidFill>
                  <a:srgbClr val="7030A0"/>
                </a:solidFill>
              </a:rPr>
              <a:t>  November, 2016)</a:t>
            </a:r>
          </a:p>
        </p:txBody>
      </p:sp>
      <p:sp>
        <p:nvSpPr>
          <p:cNvPr id="3" name="Content Placeholder 2"/>
          <p:cNvSpPr>
            <a:spLocks noGrp="1"/>
          </p:cNvSpPr>
          <p:nvPr>
            <p:ph idx="1"/>
          </p:nvPr>
        </p:nvSpPr>
        <p:spPr>
          <a:xfrm>
            <a:off x="511959" y="1772816"/>
            <a:ext cx="8092489" cy="4176464"/>
          </a:xfrm>
        </p:spPr>
        <p:txBody>
          <a:bodyPr>
            <a:normAutofit/>
          </a:bodyPr>
          <a:lstStyle/>
          <a:p>
            <a:pPr marL="0" indent="0" algn="just">
              <a:buNone/>
            </a:pPr>
            <a:endParaRPr lang="en-IN" sz="2000" b="1" dirty="0"/>
          </a:p>
          <a:p>
            <a:pPr algn="just"/>
            <a:r>
              <a:rPr lang="en-IN" sz="2500" dirty="0" smtClean="0"/>
              <a:t>The </a:t>
            </a:r>
            <a:r>
              <a:rPr lang="en-IN" sz="2500" dirty="0"/>
              <a:t>postal ballot paper may be transmitted by the Returning Officer by such </a:t>
            </a:r>
            <a:r>
              <a:rPr lang="en-IN" sz="2500" b="1" dirty="0">
                <a:solidFill>
                  <a:srgbClr val="FF0000"/>
                </a:solidFill>
              </a:rPr>
              <a:t>electronic means </a:t>
            </a:r>
            <a:r>
              <a:rPr lang="en-IN" sz="2500" dirty="0"/>
              <a:t>as may be specified by the Election Commission of India for the persons specified in sub-clause (ii) of clause (a) of rule </a:t>
            </a:r>
            <a:r>
              <a:rPr lang="en-IN" sz="2500" dirty="0" smtClean="0"/>
              <a:t>18 of the </a:t>
            </a:r>
            <a:r>
              <a:rPr lang="en-IN" sz="2500" dirty="0"/>
              <a:t>Conduct of Elections Rules, 1961 </a:t>
            </a:r>
            <a:r>
              <a:rPr lang="en-IN" sz="2500" dirty="0" smtClean="0"/>
              <a:t>;</a:t>
            </a:r>
          </a:p>
          <a:p>
            <a:pPr marL="0" indent="0" algn="just">
              <a:buNone/>
            </a:pPr>
            <a:endParaRPr lang="en-IN" sz="2500" dirty="0"/>
          </a:p>
          <a:p>
            <a:pPr algn="just"/>
            <a:r>
              <a:rPr lang="en-IN" sz="2500" dirty="0"/>
              <a:t>Where a postal ballot paper is transmitted electronically, the provisions of this rule and rules 22, 24 and 27 shall, </a:t>
            </a:r>
            <a:r>
              <a:rPr lang="en-IN" sz="2500" i="1" dirty="0"/>
              <a:t>mutatis mutandis, </a:t>
            </a:r>
            <a:r>
              <a:rPr lang="en-IN" sz="2500" dirty="0"/>
              <a:t>apply.</a:t>
            </a:r>
          </a:p>
          <a:p>
            <a:pPr marL="0" indent="0" algn="just">
              <a:buNone/>
            </a:pPr>
            <a:endParaRPr lang="en-IN" sz="2000" b="1" dirty="0"/>
          </a:p>
        </p:txBody>
      </p:sp>
    </p:spTree>
    <p:extLst>
      <p:ext uri="{BB962C8B-B14F-4D97-AF65-F5344CB8AC3E}">
        <p14:creationId xmlns:p14="http://schemas.microsoft.com/office/powerpoint/2010/main" val="3243978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Rounded MT Bold" pitchFamily="34" charset="0"/>
              </a:rPr>
              <a:t>Intimation by electors under Preventive Detention</a:t>
            </a:r>
            <a:endParaRPr lang="en-ZW" dirty="0"/>
          </a:p>
        </p:txBody>
      </p:sp>
      <p:sp>
        <p:nvSpPr>
          <p:cNvPr id="3" name="Content Placeholder 2"/>
          <p:cNvSpPr>
            <a:spLocks noGrp="1"/>
          </p:cNvSpPr>
          <p:nvPr>
            <p:ph idx="1"/>
          </p:nvPr>
        </p:nvSpPr>
        <p:spPr/>
        <p:txBody>
          <a:bodyPr>
            <a:normAutofit fontScale="85000" lnSpcReduction="20000"/>
          </a:bodyPr>
          <a:lstStyle/>
          <a:p>
            <a:pPr algn="just">
              <a:buNone/>
              <a:defRPr/>
            </a:pPr>
            <a:r>
              <a:rPr lang="en-US" sz="2400" dirty="0"/>
              <a:t> </a:t>
            </a:r>
            <a:r>
              <a:rPr lang="en-US" dirty="0"/>
              <a:t>In case of electors under preventive detention, the </a:t>
            </a:r>
            <a:r>
              <a:rPr lang="en-US" dirty="0" smtClean="0"/>
              <a:t>concerned department </a:t>
            </a:r>
            <a:r>
              <a:rPr lang="en-US" dirty="0"/>
              <a:t>will communicate to CEO/ RO within 15 days after the date of notification of the election- about the –</a:t>
            </a:r>
          </a:p>
          <a:p>
            <a:pPr marL="514350" indent="-514350">
              <a:buFont typeface="+mj-lt"/>
              <a:buAutoNum type="alphaLcPeriod"/>
              <a:defRPr/>
            </a:pPr>
            <a:r>
              <a:rPr lang="en-US" dirty="0"/>
              <a:t> names and addresses of all such voters in the AC</a:t>
            </a:r>
          </a:p>
          <a:p>
            <a:pPr marL="514350" indent="-514350">
              <a:buFont typeface="+mj-lt"/>
              <a:buAutoNum type="alphaLcPeriod"/>
              <a:defRPr/>
            </a:pPr>
            <a:r>
              <a:rPr lang="en-US" dirty="0"/>
              <a:t>respective places where they are being so held.</a:t>
            </a:r>
          </a:p>
          <a:p>
            <a:pPr marL="514350" indent="-514350">
              <a:buFont typeface="+mj-lt"/>
              <a:buAutoNum type="alphaLcPeriod"/>
              <a:defRPr/>
            </a:pPr>
            <a:r>
              <a:rPr lang="en-US" dirty="0"/>
              <a:t>Elector may also send intimation to RO specifying     name, address, Part No. &amp; Sr. No. in the roll and place of detention.</a:t>
            </a:r>
          </a:p>
          <a:p>
            <a:pPr algn="just">
              <a:buNone/>
              <a:defRPr/>
            </a:pPr>
            <a:r>
              <a:rPr lang="en-US" dirty="0"/>
              <a:t> d.  In either case, before sending PB, it is to be ensured that     the name is entered in the roll and the person is held under preventive detention.</a:t>
            </a:r>
            <a:endParaRPr lang="en-ZW"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Rounded MT Bold" pitchFamily="34" charset="0"/>
              </a:rPr>
              <a:t>Issue of postal ballots to other categories</a:t>
            </a:r>
            <a:endParaRPr lang="en-ZW" dirty="0"/>
          </a:p>
        </p:txBody>
      </p:sp>
      <p:sp>
        <p:nvSpPr>
          <p:cNvPr id="3" name="Content Placeholder 2"/>
          <p:cNvSpPr>
            <a:spLocks noGrp="1"/>
          </p:cNvSpPr>
          <p:nvPr>
            <p:ph idx="1"/>
          </p:nvPr>
        </p:nvSpPr>
        <p:spPr/>
        <p:txBody>
          <a:bodyPr>
            <a:normAutofit fontScale="77500" lnSpcReduction="20000"/>
          </a:bodyPr>
          <a:lstStyle/>
          <a:p>
            <a:pPr algn="just">
              <a:buNone/>
              <a:defRPr/>
            </a:pPr>
            <a:r>
              <a:rPr lang="en-US" b="1" i="1" dirty="0"/>
              <a:t>Special voters &amp;   electors under prevention detention :-</a:t>
            </a:r>
          </a:p>
          <a:p>
            <a:pPr algn="just">
              <a:buNone/>
              <a:defRPr/>
            </a:pPr>
            <a:endParaRPr lang="en-US" b="1" i="1" dirty="0"/>
          </a:p>
          <a:p>
            <a:pPr marL="571500" indent="-571500" algn="just">
              <a:buFont typeface="Arial" pitchFamily="34" charset="0"/>
              <a:buAutoNum type="romanLcParenBoth"/>
              <a:defRPr/>
            </a:pPr>
            <a:r>
              <a:rPr lang="en-US" dirty="0"/>
              <a:t>PBs shall be sent by registered post to special voters and electors under preventive detention along with  :-</a:t>
            </a:r>
          </a:p>
          <a:p>
            <a:pPr marL="571500" indent="-571500" algn="just">
              <a:buNone/>
              <a:defRPr/>
            </a:pPr>
            <a:endParaRPr lang="en-US" dirty="0"/>
          </a:p>
          <a:p>
            <a:pPr algn="just">
              <a:buNone/>
              <a:defRPr/>
            </a:pPr>
            <a:r>
              <a:rPr lang="en-US" dirty="0"/>
              <a:t>        (a) Form of  Declaration in </a:t>
            </a:r>
            <a:r>
              <a:rPr lang="en-US" dirty="0">
                <a:hlinkClick r:id="" action="ppaction://noaction"/>
              </a:rPr>
              <a:t>Form - 13-A</a:t>
            </a:r>
            <a:r>
              <a:rPr lang="en-US" dirty="0"/>
              <a:t>.</a:t>
            </a:r>
          </a:p>
          <a:p>
            <a:pPr algn="just">
              <a:buNone/>
              <a:defRPr/>
            </a:pPr>
            <a:r>
              <a:rPr lang="en-US" dirty="0"/>
              <a:t>        (b) A cover in </a:t>
            </a:r>
            <a:r>
              <a:rPr lang="en-US" dirty="0">
                <a:hlinkClick r:id="" action="ppaction://noaction"/>
              </a:rPr>
              <a:t>Form 13-B </a:t>
            </a:r>
            <a:r>
              <a:rPr lang="en-US" dirty="0"/>
              <a:t>(containing postal ballot paper)</a:t>
            </a:r>
          </a:p>
          <a:p>
            <a:pPr marL="966788" indent="-966788" algn="just">
              <a:buNone/>
              <a:defRPr/>
            </a:pPr>
            <a:r>
              <a:rPr lang="en-US" dirty="0"/>
              <a:t>        (c) A cover addressed to the RO in Form </a:t>
            </a:r>
            <a:r>
              <a:rPr lang="en-US" dirty="0">
                <a:hlinkClick r:id="" action="ppaction://noaction"/>
              </a:rPr>
              <a:t>13-C</a:t>
            </a:r>
            <a:r>
              <a:rPr lang="en-US" dirty="0"/>
              <a:t> (without   postage stamp)</a:t>
            </a:r>
          </a:p>
          <a:p>
            <a:pPr algn="just">
              <a:buNone/>
              <a:defRPr/>
            </a:pPr>
            <a:r>
              <a:rPr lang="en-US" dirty="0"/>
              <a:t>        (d) Instructions for the guidance of the elector in </a:t>
            </a:r>
          </a:p>
          <a:p>
            <a:pPr algn="just">
              <a:buNone/>
              <a:defRPr/>
            </a:pPr>
            <a:r>
              <a:rPr lang="en-US" dirty="0"/>
              <a:t>              </a:t>
            </a:r>
            <a:r>
              <a:rPr lang="en-US" dirty="0">
                <a:hlinkClick r:id="" action="ppaction://noaction"/>
              </a:rPr>
              <a:t>Form 13-D</a:t>
            </a:r>
            <a:r>
              <a:rPr lang="en-US" dirty="0"/>
              <a: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latin typeface="Arial Rounded MT Bold" pitchFamily="34" charset="0"/>
              </a:rPr>
              <a:t>Contd</a:t>
            </a:r>
            <a:r>
              <a:rPr lang="en-US" b="1" dirty="0" smtClean="0">
                <a:latin typeface="Arial Rounded MT Bold" pitchFamily="34" charset="0"/>
              </a:rPr>
              <a:t>…</a:t>
            </a:r>
            <a:endParaRPr lang="en-US" dirty="0">
              <a:latin typeface="Calibri" pitchFamily="34" charset="0"/>
            </a:endParaRPr>
          </a:p>
        </p:txBody>
      </p:sp>
      <p:sp>
        <p:nvSpPr>
          <p:cNvPr id="3" name="Content Placeholder 2"/>
          <p:cNvSpPr>
            <a:spLocks noGrp="1"/>
          </p:cNvSpPr>
          <p:nvPr>
            <p:ph idx="1"/>
          </p:nvPr>
        </p:nvSpPr>
        <p:spPr/>
        <p:txBody>
          <a:bodyPr>
            <a:normAutofit fontScale="92500" lnSpcReduction="10000"/>
          </a:bodyPr>
          <a:lstStyle/>
          <a:p>
            <a:pPr algn="just">
              <a:buNone/>
              <a:defRPr/>
            </a:pPr>
            <a:r>
              <a:rPr lang="en-US" dirty="0" smtClean="0"/>
              <a:t>(ii) </a:t>
            </a:r>
            <a:r>
              <a:rPr lang="en-US" dirty="0"/>
              <a:t>Above documents [at (a), (b), (c) and (d)] shall be placed inside a larger cover. This cover should be properly addressed and postage stamp shall be affixed.</a:t>
            </a:r>
          </a:p>
          <a:p>
            <a:pPr algn="just">
              <a:buNone/>
              <a:defRPr/>
            </a:pPr>
            <a:r>
              <a:rPr lang="en-US" dirty="0"/>
              <a:t>(iii) PB can be delivered personally to a special voter in place of sending by registered post.</a:t>
            </a:r>
          </a:p>
          <a:p>
            <a:pPr algn="just">
              <a:buNone/>
              <a:defRPr/>
            </a:pPr>
            <a:r>
              <a:rPr lang="en-US" dirty="0"/>
              <a:t>(iv) Postal ballots be issued as expeditiously as possible.</a:t>
            </a:r>
          </a:p>
          <a:p>
            <a:pPr algn="just">
              <a:buNone/>
              <a:defRPr/>
            </a:pPr>
            <a:r>
              <a:rPr lang="en-US" dirty="0"/>
              <a:t>(v) Write "W" on the cover in </a:t>
            </a:r>
            <a:r>
              <a:rPr lang="en-US" dirty="0">
                <a:hlinkClick r:id="" action="ppaction://noaction"/>
              </a:rPr>
              <a:t>Form 13-C </a:t>
            </a:r>
            <a:r>
              <a:rPr lang="en-US" dirty="0"/>
              <a:t>in case of female voter.</a:t>
            </a:r>
          </a:p>
          <a:p>
            <a:endParaRPr lang="en-ZW"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latin typeface="Arial Rounded MT Bold" pitchFamily="34" charset="0"/>
              </a:rPr>
              <a:t>Contd</a:t>
            </a:r>
            <a:r>
              <a:rPr lang="en-US" b="1" dirty="0" smtClean="0">
                <a:latin typeface="Arial Rounded MT Bold" pitchFamily="34" charset="0"/>
              </a:rPr>
              <a:t>…</a:t>
            </a:r>
            <a:endParaRPr lang="en-ZW" dirty="0"/>
          </a:p>
        </p:txBody>
      </p:sp>
      <p:sp>
        <p:nvSpPr>
          <p:cNvPr id="3" name="Content Placeholder 2"/>
          <p:cNvSpPr>
            <a:spLocks noGrp="1"/>
          </p:cNvSpPr>
          <p:nvPr>
            <p:ph idx="1"/>
          </p:nvPr>
        </p:nvSpPr>
        <p:spPr/>
        <p:txBody>
          <a:bodyPr>
            <a:normAutofit lnSpcReduction="10000"/>
          </a:bodyPr>
          <a:lstStyle/>
          <a:p>
            <a:pPr algn="just">
              <a:buFont typeface="Wingdings" pitchFamily="2" charset="2"/>
              <a:buChar char="v"/>
              <a:defRPr/>
            </a:pPr>
            <a:r>
              <a:rPr lang="en-US" sz="3600" b="1" dirty="0"/>
              <a:t>Voters on election duty </a:t>
            </a:r>
            <a:r>
              <a:rPr lang="en-US" sz="3600" b="1" i="1" dirty="0"/>
              <a:t>--</a:t>
            </a:r>
          </a:p>
          <a:p>
            <a:pPr marL="457200" lvl="1" indent="-457200" algn="just">
              <a:buFont typeface="+mj-lt"/>
              <a:buAutoNum type="alphaLcParenR"/>
              <a:defRPr/>
            </a:pPr>
            <a:r>
              <a:rPr lang="en-US" sz="2000" dirty="0"/>
              <a:t>To prepare a database of all Govt. Employees posted in the district for the purpose of randomization and allocation of election duties. </a:t>
            </a:r>
          </a:p>
          <a:p>
            <a:pPr marL="457200" lvl="1" indent="-457200" algn="just">
              <a:buFont typeface="+mj-lt"/>
              <a:buAutoNum type="alphaLcParenR"/>
              <a:defRPr/>
            </a:pPr>
            <a:r>
              <a:rPr lang="en-US" sz="2000" dirty="0"/>
              <a:t>The software for preparation of this database is developed by the Commission and will be made available on the website of the ECI soon. </a:t>
            </a:r>
          </a:p>
          <a:p>
            <a:pPr marL="457200" lvl="1" indent="-457200" algn="just">
              <a:buFont typeface="+mj-lt"/>
              <a:buAutoNum type="alphaLcParenR"/>
              <a:defRPr/>
            </a:pPr>
            <a:r>
              <a:rPr lang="en-US" sz="2000" dirty="0"/>
              <a:t>Every district has to prepare this database immediately and keep it updated if there are transfers, retirements or new recruitments. </a:t>
            </a:r>
          </a:p>
          <a:p>
            <a:pPr marL="457200" lvl="1" indent="-457200" algn="just">
              <a:buFont typeface="+mj-lt"/>
              <a:buAutoNum type="alphaLcParenR"/>
              <a:defRPr/>
            </a:pPr>
            <a:r>
              <a:rPr lang="en-US" sz="2000" dirty="0"/>
              <a:t>Include all employees of State Govt., Central Govt. and Central and State PSUs., all police personnel posted in the district including Home Guards etc. and drivers, conductors and cleaners of Govt. vehicles, vehicles of State Road Transport Corporation etc. in the database.</a:t>
            </a:r>
          </a:p>
          <a:p>
            <a:pPr marL="457200" lvl="1" indent="-457200" algn="just">
              <a:buFont typeface="+mj-lt"/>
              <a:buAutoNum type="alphaLcParenR"/>
              <a:defRPr/>
            </a:pPr>
            <a:r>
              <a:rPr lang="en-US" sz="2000" dirty="0"/>
              <a:t>Effort should be made to get the information of drivers, conductors and cleaners of private vehicles in the district like trucks, buses, minibuses etc. with the help of vehicle owners associations. </a:t>
            </a:r>
          </a:p>
          <a:p>
            <a:endParaRPr lang="en-ZW"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latin typeface="Arial Rounded MT Bold" pitchFamily="34" charset="0"/>
              </a:rPr>
              <a:t>Contd</a:t>
            </a:r>
            <a:r>
              <a:rPr lang="en-US" b="1" dirty="0" smtClean="0">
                <a:latin typeface="Arial Rounded MT Bold" pitchFamily="34" charset="0"/>
              </a:rPr>
              <a:t>…</a:t>
            </a:r>
            <a:endParaRPr lang="en-ZW" dirty="0"/>
          </a:p>
        </p:txBody>
      </p:sp>
      <p:sp>
        <p:nvSpPr>
          <p:cNvPr id="3" name="Content Placeholder 2"/>
          <p:cNvSpPr>
            <a:spLocks noGrp="1"/>
          </p:cNvSpPr>
          <p:nvPr>
            <p:ph idx="1"/>
          </p:nvPr>
        </p:nvSpPr>
        <p:spPr/>
        <p:txBody>
          <a:bodyPr>
            <a:normAutofit lnSpcReduction="10000"/>
          </a:bodyPr>
          <a:lstStyle/>
          <a:p>
            <a:pPr marL="457200" lvl="1" indent="-457200" algn="just">
              <a:buFont typeface="Arial" pitchFamily="34" charset="0"/>
              <a:buAutoNum type="alphaLcParenR" startAt="6"/>
              <a:defRPr/>
            </a:pPr>
            <a:r>
              <a:rPr lang="en-US" sz="2100" dirty="0"/>
              <a:t>All electoral information of the employees – like complete residential address  where the staff is  enlisted in the electoral roll, No. &amp; name of </a:t>
            </a:r>
            <a:r>
              <a:rPr lang="en-US" sz="2100" dirty="0" smtClean="0"/>
              <a:t>Constituency</a:t>
            </a:r>
            <a:r>
              <a:rPr lang="en-US" sz="2100" dirty="0"/>
              <a:t>, Part No. and the serial number at which 	the name is registered,  </a:t>
            </a:r>
            <a:r>
              <a:rPr lang="en-US" sz="2100" b="1" dirty="0"/>
              <a:t>EPIC No., </a:t>
            </a:r>
            <a:r>
              <a:rPr lang="en-US" sz="2100" dirty="0"/>
              <a:t>and Cell Phone numbers and Email Ids etc. needs to be incorporated in the database. </a:t>
            </a:r>
          </a:p>
          <a:p>
            <a:pPr marL="457200" lvl="1" indent="-457200" algn="just">
              <a:buFont typeface="Arial" pitchFamily="34" charset="0"/>
              <a:buAutoNum type="alphaLcParenR" startAt="6"/>
              <a:defRPr/>
            </a:pPr>
            <a:r>
              <a:rPr lang="en-US" sz="2200" dirty="0" smtClean="0"/>
              <a:t>A </a:t>
            </a:r>
            <a:r>
              <a:rPr lang="en-US" sz="2200" dirty="0"/>
              <a:t>small cell with</a:t>
            </a:r>
            <a:r>
              <a:rPr lang="en-US" dirty="0"/>
              <a:t> </a:t>
            </a:r>
            <a:r>
              <a:rPr lang="en-US" sz="2100" dirty="0"/>
              <a:t>adequate number of computers, laser printers and Internet connection should be kept ready. </a:t>
            </a:r>
          </a:p>
          <a:p>
            <a:pPr marL="457200" lvl="1" indent="-457200" algn="just">
              <a:buFont typeface="Arial" pitchFamily="34" charset="0"/>
              <a:buAutoNum type="alphaLcParenR" startAt="6"/>
              <a:defRPr/>
            </a:pPr>
            <a:r>
              <a:rPr lang="en-US" sz="2100" dirty="0"/>
              <a:t>Arrangements for printing of Form 12 and Form 12A, and printing of marked copies of electoral roll in adequate number to be used at the time of elections. </a:t>
            </a:r>
          </a:p>
          <a:p>
            <a:pPr marL="457200" lvl="1" indent="-457200" algn="just">
              <a:buFont typeface="Arial" pitchFamily="34" charset="0"/>
              <a:buAutoNum type="alphaLcParenR" startAt="6"/>
              <a:defRPr/>
            </a:pPr>
            <a:r>
              <a:rPr lang="en-US" sz="2100" dirty="0"/>
              <a:t>Employees to be issued call letters for training along with pre-printed Forms 12 or 12A, as the case may be , requesting them to bring signed applications in Form 12 or 12A on the date of the </a:t>
            </a:r>
            <a:r>
              <a:rPr lang="en-US" sz="2100" dirty="0">
                <a:solidFill>
                  <a:srgbClr val="FF0000"/>
                </a:solidFill>
              </a:rPr>
              <a:t>first training</a:t>
            </a:r>
            <a:r>
              <a:rPr lang="en-US" sz="2100" dirty="0"/>
              <a:t>.</a:t>
            </a:r>
          </a:p>
          <a:p>
            <a:endParaRPr lang="en-ZW"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Arial Rounded MT Bold" pitchFamily="34" charset="0"/>
              </a:rPr>
              <a:t>Contd</a:t>
            </a:r>
            <a:r>
              <a:rPr lang="en-US" dirty="0" smtClean="0">
                <a:latin typeface="Arial Rounded MT Bold" pitchFamily="34" charset="0"/>
              </a:rPr>
              <a:t>…</a:t>
            </a:r>
            <a:endParaRPr lang="en-ZW" dirty="0"/>
          </a:p>
        </p:txBody>
      </p:sp>
      <p:sp>
        <p:nvSpPr>
          <p:cNvPr id="3" name="Content Placeholder 2"/>
          <p:cNvSpPr>
            <a:spLocks noGrp="1"/>
          </p:cNvSpPr>
          <p:nvPr>
            <p:ph idx="1"/>
          </p:nvPr>
        </p:nvSpPr>
        <p:spPr/>
        <p:txBody>
          <a:bodyPr>
            <a:normAutofit fontScale="77500" lnSpcReduction="20000"/>
          </a:bodyPr>
          <a:lstStyle/>
          <a:p>
            <a:pPr marL="514350" indent="-514350" algn="just">
              <a:buFont typeface="Arial" pitchFamily="34" charset="0"/>
              <a:buAutoNum type="alphaLcParenR" startAt="11"/>
              <a:defRPr/>
            </a:pPr>
            <a:r>
              <a:rPr lang="en-US" dirty="0"/>
              <a:t>RO should keep ready postal ballot papers for issue to all employees at the time of training.</a:t>
            </a:r>
          </a:p>
          <a:p>
            <a:pPr marL="514350" indent="-514350" algn="just">
              <a:buFont typeface="Arial" pitchFamily="34" charset="0"/>
              <a:buAutoNum type="alphaLcParenR" startAt="11"/>
              <a:defRPr/>
            </a:pPr>
            <a:r>
              <a:rPr lang="en-US" dirty="0"/>
              <a:t> One officer should be deputed by RO  for issue of PB and to maintain an account thereof. </a:t>
            </a:r>
          </a:p>
          <a:p>
            <a:pPr marL="514350" indent="-514350" algn="just">
              <a:buFont typeface="Arial" pitchFamily="34" charset="0"/>
              <a:buAutoNum type="alphaLcParenR" startAt="11"/>
              <a:defRPr/>
            </a:pPr>
            <a:r>
              <a:rPr lang="en-US" dirty="0"/>
              <a:t>Postal ballot papers not issued in the first training shall be reissued on the subsequent    training. </a:t>
            </a:r>
          </a:p>
          <a:p>
            <a:pPr marL="514350" indent="-514350" algn="just">
              <a:buFont typeface="Arial" pitchFamily="34" charset="0"/>
              <a:buAutoNum type="alphaLcParenR" startAt="11"/>
              <a:defRPr/>
            </a:pPr>
            <a:r>
              <a:rPr lang="en-US" dirty="0"/>
              <a:t>The RO to keep all unissued pre-prepared PBs after all trainings are over, in a separate sealed cover with proper record of employees who could not be issued postal ballot papers. </a:t>
            </a:r>
          </a:p>
          <a:p>
            <a:pPr marL="514350" indent="-514350" algn="just">
              <a:buFont typeface="Arial" pitchFamily="34" charset="0"/>
              <a:buAutoNum type="alphaLcParenR" startAt="11"/>
              <a:defRPr/>
            </a:pPr>
            <a:r>
              <a:rPr lang="en-US" dirty="0"/>
              <a:t>These employees will be entitled to vote in person in the normal course at the polling station in which he is registered as an elector.</a:t>
            </a:r>
          </a:p>
          <a:p>
            <a:endParaRPr lang="en-ZW"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Rounded MT Bold" pitchFamily="34" charset="0"/>
              </a:rPr>
              <a:t>Facility for casting of votes  to other categories</a:t>
            </a:r>
            <a:endParaRPr lang="en-ZW" dirty="0"/>
          </a:p>
        </p:txBody>
      </p:sp>
      <p:sp>
        <p:nvSpPr>
          <p:cNvPr id="3" name="Content Placeholder 2"/>
          <p:cNvSpPr>
            <a:spLocks noGrp="1"/>
          </p:cNvSpPr>
          <p:nvPr>
            <p:ph idx="1"/>
          </p:nvPr>
        </p:nvSpPr>
        <p:spPr/>
        <p:txBody>
          <a:bodyPr>
            <a:normAutofit fontScale="85000" lnSpcReduction="10000"/>
          </a:bodyPr>
          <a:lstStyle/>
          <a:p>
            <a:pPr algn="just">
              <a:buFont typeface="Wingdings" pitchFamily="2" charset="2"/>
              <a:buChar char="v"/>
              <a:defRPr/>
            </a:pPr>
            <a:r>
              <a:rPr lang="en-US" b="1" dirty="0"/>
              <a:t>Voters on election duty --</a:t>
            </a:r>
          </a:p>
          <a:p>
            <a:pPr algn="just">
              <a:buNone/>
              <a:defRPr/>
            </a:pPr>
            <a:endParaRPr lang="en-US" dirty="0"/>
          </a:p>
          <a:p>
            <a:pPr marL="571500" indent="-571500" algn="just">
              <a:buFont typeface="+mj-lt"/>
              <a:buAutoNum type="romanLcPeriod"/>
              <a:defRPr/>
            </a:pPr>
            <a:r>
              <a:rPr lang="en-US" dirty="0"/>
              <a:t>Postal ballot papers shall be distributed to the polling officials on the </a:t>
            </a:r>
            <a:r>
              <a:rPr lang="en-US" dirty="0">
                <a:solidFill>
                  <a:srgbClr val="C00000"/>
                </a:solidFill>
              </a:rPr>
              <a:t>second round of training </a:t>
            </a:r>
            <a:r>
              <a:rPr lang="en-US" dirty="0"/>
              <a:t>after verification of ID.</a:t>
            </a:r>
          </a:p>
          <a:p>
            <a:pPr marL="571500" indent="-571500" algn="just">
              <a:buFont typeface="+mj-lt"/>
              <a:buAutoNum type="romanLcPeriod"/>
              <a:defRPr/>
            </a:pPr>
            <a:r>
              <a:rPr lang="en-US" dirty="0"/>
              <a:t>A facilitation centre with drop box shall be opened for collection of postal ballot from polling personnel at the training venue during all training sessions.</a:t>
            </a:r>
          </a:p>
          <a:p>
            <a:pPr marL="571500" indent="-571500" algn="just">
              <a:buFont typeface="+mj-lt"/>
              <a:buAutoNum type="romanLcPeriod"/>
              <a:defRPr/>
            </a:pPr>
            <a:r>
              <a:rPr lang="en-US" dirty="0"/>
              <a:t>One or more </a:t>
            </a:r>
            <a:r>
              <a:rPr lang="en-US" dirty="0" err="1"/>
              <a:t>Gazetted</a:t>
            </a:r>
            <a:r>
              <a:rPr lang="en-US" dirty="0"/>
              <a:t> officer, depending on requirement, shall remain present at the facilitation centre for verification of declaration in Form 13A.</a:t>
            </a:r>
          </a:p>
          <a:p>
            <a:endParaRPr lang="en-ZW"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Arial Rounded MT Bold" pitchFamily="34" charset="0"/>
              </a:rPr>
              <a:t>Contd</a:t>
            </a:r>
            <a:r>
              <a:rPr lang="en-US" dirty="0" smtClean="0">
                <a:latin typeface="Arial Rounded MT Bold" pitchFamily="34" charset="0"/>
              </a:rPr>
              <a:t>…</a:t>
            </a:r>
            <a:endParaRPr lang="en-ZW" dirty="0"/>
          </a:p>
        </p:txBody>
      </p:sp>
      <p:sp>
        <p:nvSpPr>
          <p:cNvPr id="3" name="Content Placeholder 2"/>
          <p:cNvSpPr>
            <a:spLocks noGrp="1"/>
          </p:cNvSpPr>
          <p:nvPr>
            <p:ph idx="1"/>
          </p:nvPr>
        </p:nvSpPr>
        <p:spPr/>
        <p:txBody>
          <a:bodyPr>
            <a:normAutofit fontScale="77500" lnSpcReduction="20000"/>
          </a:bodyPr>
          <a:lstStyle/>
          <a:p>
            <a:pPr algn="just">
              <a:defRPr/>
            </a:pPr>
            <a:r>
              <a:rPr lang="en-US" dirty="0">
                <a:solidFill>
                  <a:srgbClr val="FF0000"/>
                </a:solidFill>
              </a:rPr>
              <a:t>Separate time </a:t>
            </a:r>
            <a:r>
              <a:rPr lang="en-US" dirty="0"/>
              <a:t>should be allocated in the training for explaining the procedure of marking and depositing of postal ballot papers.</a:t>
            </a:r>
          </a:p>
          <a:p>
            <a:pPr algn="just">
              <a:defRPr/>
            </a:pPr>
            <a:r>
              <a:rPr lang="en-US" dirty="0"/>
              <a:t>Time should also be given for employees to fill up declaration in </a:t>
            </a:r>
            <a:r>
              <a:rPr lang="en-US" dirty="0">
                <a:hlinkClick r:id="" action="ppaction://noaction"/>
              </a:rPr>
              <a:t>Form 13A</a:t>
            </a:r>
            <a:r>
              <a:rPr lang="en-US" dirty="0"/>
              <a:t>, verification by </a:t>
            </a:r>
            <a:r>
              <a:rPr lang="en-US" dirty="0" err="1"/>
              <a:t>Gazetted</a:t>
            </a:r>
            <a:r>
              <a:rPr lang="en-US" dirty="0"/>
              <a:t> officer, marking of postal ballot, and depositing of postal ballot in the ballot box. </a:t>
            </a:r>
          </a:p>
          <a:p>
            <a:pPr algn="just">
              <a:defRPr/>
            </a:pPr>
            <a:r>
              <a:rPr lang="en-US" dirty="0"/>
              <a:t>Voting compartments similar to voting compartments in polling station shall be made in each Facilitation Center. This is done so that employees are able to mark their postal ballot in complete secrecy. More than one such voting compartment can be made if necessary. Arrangement of glue/gum shall also be made to seal the envelopes.</a:t>
            </a:r>
          </a:p>
          <a:p>
            <a:pPr marL="0" indent="0" algn="just">
              <a:buNone/>
              <a:defRPr/>
            </a:pPr>
            <a:endParaRPr lang="en-US" dirty="0"/>
          </a:p>
          <a:p>
            <a:endParaRPr lang="en-ZW"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Arial Rounded MT Bold" pitchFamily="34" charset="0"/>
              </a:rPr>
              <a:t>Contd</a:t>
            </a:r>
            <a:r>
              <a:rPr lang="en-US" dirty="0" smtClean="0">
                <a:latin typeface="Arial Rounded MT Bold" pitchFamily="34" charset="0"/>
              </a:rPr>
              <a:t>…</a:t>
            </a:r>
            <a:endParaRPr lang="en-ZW" dirty="0"/>
          </a:p>
        </p:txBody>
      </p:sp>
      <p:sp>
        <p:nvSpPr>
          <p:cNvPr id="3" name="Content Placeholder 2"/>
          <p:cNvSpPr>
            <a:spLocks noGrp="1"/>
          </p:cNvSpPr>
          <p:nvPr>
            <p:ph idx="1"/>
          </p:nvPr>
        </p:nvSpPr>
        <p:spPr/>
        <p:txBody>
          <a:bodyPr>
            <a:normAutofit fontScale="92500" lnSpcReduction="20000"/>
          </a:bodyPr>
          <a:lstStyle/>
          <a:p>
            <a:pPr algn="just">
              <a:defRPr/>
            </a:pPr>
            <a:r>
              <a:rPr lang="en-US" dirty="0"/>
              <a:t>A large steel trunk with one opening at the top for casting of postal ballots shall be used as a facilitation ballot box at the facilitation center. </a:t>
            </a:r>
          </a:p>
          <a:p>
            <a:pPr algn="just">
              <a:defRPr/>
            </a:pPr>
            <a:r>
              <a:rPr lang="en-US" dirty="0"/>
              <a:t>Before the casting of postal ballots is started the empty facilitation ballot box will be opened and shown to all present. </a:t>
            </a:r>
          </a:p>
          <a:p>
            <a:pPr algn="just">
              <a:defRPr/>
            </a:pPr>
            <a:r>
              <a:rPr lang="en-US" dirty="0"/>
              <a:t>The facilitation ballot box will then be sealed by the officer in-charge of the Facilitation Center. Every voter shall cast his or her postal ballot in the Facilitation Ballot Box after marking it and sealing it in the envelopes.</a:t>
            </a:r>
          </a:p>
          <a:p>
            <a:endParaRPr lang="en-ZW"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251" y="745672"/>
            <a:ext cx="8281006" cy="5540829"/>
          </a:xfrm>
        </p:spPr>
        <p:txBody>
          <a:bodyPr>
            <a:normAutofit/>
          </a:bodyPr>
          <a:lstStyle/>
          <a:p>
            <a:pPr marL="0" indent="0">
              <a:buNone/>
            </a:pPr>
            <a:endParaRPr lang="en-IN" sz="1750" dirty="0"/>
          </a:p>
          <a:p>
            <a:pPr marL="0" indent="0">
              <a:buNone/>
            </a:pPr>
            <a:r>
              <a:rPr lang="en-IN" sz="2000" b="1" dirty="0">
                <a:solidFill>
                  <a:srgbClr val="0070C0"/>
                </a:solidFill>
              </a:rPr>
              <a:t>Voting through Postal Ballot Papers – additional instruction</a:t>
            </a:r>
          </a:p>
          <a:p>
            <a:pPr marL="0" indent="0">
              <a:buNone/>
            </a:pPr>
            <a:r>
              <a:rPr lang="en-IN" sz="2000" b="1" i="1" dirty="0">
                <a:solidFill>
                  <a:srgbClr val="7030A0"/>
                </a:solidFill>
              </a:rPr>
              <a:t>(ECI instruction No. 576/3/ECI/LET/FUNC/JUD/SDR/2016 dated 13</a:t>
            </a:r>
            <a:r>
              <a:rPr lang="en-IN" sz="2000" b="1" i="1" baseline="30000" dirty="0">
                <a:solidFill>
                  <a:srgbClr val="7030A0"/>
                </a:solidFill>
              </a:rPr>
              <a:t>th</a:t>
            </a:r>
            <a:r>
              <a:rPr lang="en-IN" sz="2000" b="1" i="1" dirty="0">
                <a:solidFill>
                  <a:srgbClr val="7030A0"/>
                </a:solidFill>
              </a:rPr>
              <a:t>  October, 2016)</a:t>
            </a:r>
          </a:p>
          <a:p>
            <a:pPr algn="just"/>
            <a:r>
              <a:rPr lang="en-IN" sz="2500" b="1" dirty="0"/>
              <a:t>The Commission has directed that in future, </a:t>
            </a:r>
            <a:r>
              <a:rPr lang="en-IN" sz="2500" b="1" dirty="0">
                <a:solidFill>
                  <a:srgbClr val="FF0000"/>
                </a:solidFill>
              </a:rPr>
              <a:t>in the training sessions for ROs/AROs</a:t>
            </a:r>
            <a:r>
              <a:rPr lang="en-IN" sz="2500" b="1" dirty="0"/>
              <a:t>, the </a:t>
            </a:r>
            <a:r>
              <a:rPr lang="en-IN" sz="2500" b="1" dirty="0">
                <a:solidFill>
                  <a:srgbClr val="FF0000"/>
                </a:solidFill>
              </a:rPr>
              <a:t>entire procedu</a:t>
            </a:r>
            <a:r>
              <a:rPr lang="en-IN" sz="2500" b="1" dirty="0"/>
              <a:t>re to be followed for voting through </a:t>
            </a:r>
            <a:r>
              <a:rPr lang="en-IN" sz="2500" b="1" dirty="0">
                <a:solidFill>
                  <a:srgbClr val="FF0000"/>
                </a:solidFill>
              </a:rPr>
              <a:t>Postal Ballots should be explained thoroughly</a:t>
            </a:r>
            <a:r>
              <a:rPr lang="en-IN" sz="2500" b="1" dirty="0"/>
              <a:t> so that errors of the nature of dropping the marked postal ballot paper directly in the drop box kept at the facilitation centre, by the election duty staffs, without observing the other requirements, do not recur. Special care should be taken in this regard.</a:t>
            </a:r>
          </a:p>
        </p:txBody>
      </p:sp>
    </p:spTree>
    <p:extLst>
      <p:ext uri="{BB962C8B-B14F-4D97-AF65-F5344CB8AC3E}">
        <p14:creationId xmlns:p14="http://schemas.microsoft.com/office/powerpoint/2010/main" val="18161337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2700" b="1" dirty="0">
                <a:solidFill>
                  <a:srgbClr val="FF0000"/>
                </a:solidFill>
              </a:rPr>
              <a:t>Time limit </a:t>
            </a:r>
            <a:r>
              <a:rPr lang="en-US" sz="2700" b="1" dirty="0" smtClean="0">
                <a:solidFill>
                  <a:srgbClr val="FF0000"/>
                </a:solidFill>
              </a:rPr>
              <a:t>for transmission </a:t>
            </a:r>
            <a:r>
              <a:rPr lang="en-US" sz="2700" b="1" dirty="0">
                <a:solidFill>
                  <a:srgbClr val="FF0000"/>
                </a:solidFill>
              </a:rPr>
              <a:t>of postal ballots and connected </a:t>
            </a:r>
            <a:r>
              <a:rPr lang="en-US" sz="2700" b="1" dirty="0" smtClean="0">
                <a:solidFill>
                  <a:srgbClr val="FF0000"/>
                </a:solidFill>
              </a:rPr>
              <a:t>papers through ETPBS </a:t>
            </a:r>
            <a:r>
              <a:rPr lang="en-US" sz="2400" b="1" dirty="0" smtClean="0">
                <a:solidFill>
                  <a:srgbClr val="FF0000"/>
                </a:solidFill>
              </a:rPr>
              <a:t/>
            </a:r>
            <a:br>
              <a:rPr lang="en-US" sz="2400" b="1" dirty="0" smtClean="0">
                <a:solidFill>
                  <a:srgbClr val="FF0000"/>
                </a:solidFill>
              </a:rPr>
            </a:br>
            <a:r>
              <a:rPr lang="en-US" sz="2700" dirty="0" smtClean="0">
                <a:latin typeface="+mn-lt"/>
                <a:ea typeface="+mn-ea"/>
                <a:cs typeface="+mn-cs"/>
              </a:rPr>
              <a:t>[</a:t>
            </a:r>
            <a:r>
              <a:rPr lang="en-IN" sz="2700" dirty="0">
                <a:latin typeface="+mn-lt"/>
                <a:ea typeface="+mn-ea"/>
                <a:cs typeface="+mn-cs"/>
              </a:rPr>
              <a:t>52/LET/ECI/FUNC/JUD/SDR/2018-Vol.II </a:t>
            </a:r>
            <a:r>
              <a:rPr lang="en-IN" sz="2700" dirty="0" err="1">
                <a:latin typeface="+mn-lt"/>
                <a:ea typeface="+mn-ea"/>
                <a:cs typeface="+mn-cs"/>
              </a:rPr>
              <a:t>dt.</a:t>
            </a:r>
            <a:r>
              <a:rPr lang="en-IN" sz="2700" dirty="0">
                <a:latin typeface="+mn-lt"/>
                <a:ea typeface="+mn-ea"/>
                <a:cs typeface="+mn-cs"/>
              </a:rPr>
              <a:t> 09.08.2018]</a:t>
            </a:r>
            <a:endParaRPr lang="en-US" sz="2700" dirty="0">
              <a:latin typeface="+mn-lt"/>
              <a:ea typeface="+mn-ea"/>
              <a:cs typeface="+mn-cs"/>
            </a:endParaRPr>
          </a:p>
        </p:txBody>
      </p:sp>
      <p:sp>
        <p:nvSpPr>
          <p:cNvPr id="3" name="Content Placeholder 2"/>
          <p:cNvSpPr>
            <a:spLocks noGrp="1"/>
          </p:cNvSpPr>
          <p:nvPr>
            <p:ph idx="1"/>
          </p:nvPr>
        </p:nvSpPr>
        <p:spPr/>
        <p:txBody>
          <a:bodyPr>
            <a:normAutofit fontScale="92500" lnSpcReduction="10000"/>
          </a:bodyPr>
          <a:lstStyle/>
          <a:p>
            <a:pPr algn="just"/>
            <a:r>
              <a:rPr lang="en-US" sz="3600" dirty="0"/>
              <a:t>Returning Officers shall ensure that uploading of postal ballot papers and the connected papers for service voters on the ETPBS shall be completed by the day following the last date for withdrawal of candidatures. </a:t>
            </a:r>
            <a:endParaRPr lang="en-US" sz="3600" dirty="0" smtClean="0"/>
          </a:p>
          <a:p>
            <a:r>
              <a:rPr lang="en-US" sz="3600" dirty="0"/>
              <a:t> The Returning Officer shall ensure this without fail in all cases and issue a certificate to this effect.</a:t>
            </a:r>
          </a:p>
          <a:p>
            <a:endParaRPr lang="en-US" dirty="0"/>
          </a:p>
        </p:txBody>
      </p:sp>
    </p:spTree>
    <p:extLst>
      <p:ext uri="{BB962C8B-B14F-4D97-AF65-F5344CB8AC3E}">
        <p14:creationId xmlns:p14="http://schemas.microsoft.com/office/powerpoint/2010/main" val="6224872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Sorting of postal ballots</a:t>
            </a:r>
            <a:endParaRPr lang="en-ZW" dirty="0"/>
          </a:p>
        </p:txBody>
      </p:sp>
      <p:sp>
        <p:nvSpPr>
          <p:cNvPr id="3" name="Content Placeholder 2"/>
          <p:cNvSpPr>
            <a:spLocks noGrp="1"/>
          </p:cNvSpPr>
          <p:nvPr>
            <p:ph idx="1"/>
          </p:nvPr>
        </p:nvSpPr>
        <p:spPr/>
        <p:txBody>
          <a:bodyPr>
            <a:normAutofit fontScale="70000" lnSpcReduction="20000"/>
          </a:bodyPr>
          <a:lstStyle/>
          <a:p>
            <a:pPr algn="just">
              <a:defRPr/>
            </a:pPr>
            <a:r>
              <a:rPr lang="en-US" dirty="0"/>
              <a:t>After all postal ballots for the day have been cast, the box will be opened by the officer in-charge of the Facilitation Center in the presence of the representatives of political parties. </a:t>
            </a:r>
          </a:p>
          <a:p>
            <a:pPr algn="just">
              <a:defRPr/>
            </a:pPr>
            <a:r>
              <a:rPr lang="en-US" dirty="0"/>
              <a:t>All the postal ballots will be taken out of the box and the empty box will be shown to the said representatives of political parties.</a:t>
            </a:r>
          </a:p>
          <a:p>
            <a:pPr algn="just">
              <a:defRPr/>
            </a:pPr>
            <a:r>
              <a:rPr lang="en-US" dirty="0"/>
              <a:t> The postal ballot envelops will be sorted </a:t>
            </a:r>
            <a:r>
              <a:rPr lang="en-US" dirty="0" smtClean="0"/>
              <a:t>Constituency </a:t>
            </a:r>
            <a:r>
              <a:rPr lang="en-US" dirty="0"/>
              <a:t>wise and the number of postal ballot envelopes received for each </a:t>
            </a:r>
            <a:r>
              <a:rPr lang="en-US" dirty="0" smtClean="0"/>
              <a:t>Constituency </a:t>
            </a:r>
            <a:r>
              <a:rPr lang="en-US" dirty="0"/>
              <a:t>will be entered in a register in </a:t>
            </a:r>
            <a:r>
              <a:rPr lang="en-US" dirty="0">
                <a:hlinkClick r:id="" action="ppaction://noaction"/>
              </a:rPr>
              <a:t>Format-1</a:t>
            </a:r>
            <a:r>
              <a:rPr lang="en-US" dirty="0"/>
              <a:t> to be maintained for this purpose at the facilitation center.</a:t>
            </a:r>
          </a:p>
          <a:p>
            <a:pPr algn="just">
              <a:defRPr/>
            </a:pPr>
            <a:r>
              <a:rPr lang="en-US" dirty="0"/>
              <a:t>Representatives of political parties present will be requested to put their signatures on the register and will be given a copy of the relevant pages of the register. </a:t>
            </a:r>
            <a:endParaRPr lang="en-IN" dirty="0"/>
          </a:p>
          <a:p>
            <a:endParaRPr lang="en-ZW"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Arial Black" pitchFamily="34" charset="0"/>
              </a:rPr>
              <a:t>Contd……</a:t>
            </a:r>
            <a:endParaRPr lang="en-ZW" dirty="0"/>
          </a:p>
        </p:txBody>
      </p:sp>
      <p:sp>
        <p:nvSpPr>
          <p:cNvPr id="3" name="Content Placeholder 2"/>
          <p:cNvSpPr>
            <a:spLocks noGrp="1"/>
          </p:cNvSpPr>
          <p:nvPr>
            <p:ph idx="1"/>
          </p:nvPr>
        </p:nvSpPr>
        <p:spPr/>
        <p:txBody>
          <a:bodyPr>
            <a:normAutofit lnSpcReduction="10000"/>
          </a:bodyPr>
          <a:lstStyle/>
          <a:p>
            <a:pPr algn="just">
              <a:defRPr/>
            </a:pPr>
            <a:r>
              <a:rPr lang="en-US" sz="2800" dirty="0"/>
              <a:t>All postal ballot envelopes for one Assembly </a:t>
            </a:r>
            <a:r>
              <a:rPr lang="en-US" sz="2800" dirty="0" smtClean="0"/>
              <a:t>Segment </a:t>
            </a:r>
            <a:r>
              <a:rPr lang="en-US" sz="2800" dirty="0"/>
              <a:t>will be kept in a large envelope meant for that Assembly </a:t>
            </a:r>
            <a:r>
              <a:rPr lang="en-US" sz="2800" dirty="0" smtClean="0"/>
              <a:t>Segment. </a:t>
            </a:r>
            <a:r>
              <a:rPr lang="en-US" sz="2800" dirty="0"/>
              <a:t>The name of the Facilitation Centre, the date of Facilitation and the number of postal ballots contained therein will be clearly written on this envelope.</a:t>
            </a:r>
          </a:p>
          <a:p>
            <a:pPr marL="342900" lvl="1" indent="-342900" algn="just">
              <a:buFont typeface="Arial" pitchFamily="34" charset="0"/>
              <a:buChar char="•"/>
              <a:defRPr/>
            </a:pPr>
            <a:r>
              <a:rPr lang="en-US" dirty="0"/>
              <a:t>This envelope will then be sent to the </a:t>
            </a:r>
            <a:r>
              <a:rPr lang="en-US" dirty="0" smtClean="0"/>
              <a:t>Assistant Returning </a:t>
            </a:r>
            <a:r>
              <a:rPr lang="en-US" dirty="0"/>
              <a:t>officer of the concerned Assembly </a:t>
            </a:r>
            <a:r>
              <a:rPr lang="en-US" dirty="0" smtClean="0"/>
              <a:t>Segment </a:t>
            </a:r>
            <a:r>
              <a:rPr lang="en-US" dirty="0"/>
              <a:t>along with a copy of the relevant pages of the register through special messenger appointed by RO for this </a:t>
            </a:r>
            <a:r>
              <a:rPr lang="en-US" dirty="0" smtClean="0"/>
              <a:t>purpose</a:t>
            </a:r>
            <a:endParaRPr lang="en-IN" dirty="0"/>
          </a:p>
          <a:p>
            <a:endParaRPr lang="en-ZW"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Rounded MT Bold" pitchFamily="34" charset="0"/>
              </a:rPr>
              <a:t>Postal Ballot for Police Personnel on poll duty</a:t>
            </a:r>
            <a:endParaRPr lang="en-ZW" dirty="0"/>
          </a:p>
        </p:txBody>
      </p:sp>
      <p:sp>
        <p:nvSpPr>
          <p:cNvPr id="3" name="Content Placeholder 2"/>
          <p:cNvSpPr>
            <a:spLocks noGrp="1"/>
          </p:cNvSpPr>
          <p:nvPr>
            <p:ph idx="1"/>
          </p:nvPr>
        </p:nvSpPr>
        <p:spPr/>
        <p:txBody>
          <a:bodyPr>
            <a:normAutofit fontScale="92500" lnSpcReduction="10000"/>
          </a:bodyPr>
          <a:lstStyle/>
          <a:p>
            <a:pPr marL="514350" indent="-514350" algn="just">
              <a:defRPr/>
            </a:pPr>
            <a:r>
              <a:rPr lang="en-US" dirty="0"/>
              <a:t>All police force from constable to DGP are notified under Sec.28A of R.P. Act, 1951 as on deputation to ECI during election period.</a:t>
            </a:r>
          </a:p>
          <a:p>
            <a:pPr marL="514350" indent="-514350" algn="just">
              <a:defRPr/>
            </a:pPr>
            <a:r>
              <a:rPr lang="en-US" dirty="0"/>
              <a:t>On the basis of judgment of </a:t>
            </a:r>
            <a:r>
              <a:rPr lang="en-US" dirty="0" err="1"/>
              <a:t>Hon’ble</a:t>
            </a:r>
            <a:r>
              <a:rPr lang="en-US" dirty="0"/>
              <a:t> Madras High Court dated  22.08.2012 in W.P. No.4783 of 2006 titled K. </a:t>
            </a:r>
            <a:r>
              <a:rPr lang="en-US" dirty="0" err="1"/>
              <a:t>Shivakumar</a:t>
            </a:r>
            <a:r>
              <a:rPr lang="en-US" dirty="0"/>
              <a:t> Vs. CEC &amp; Ors. all police personnel, except those on leave during the election period, are treated as personnel on election duty and hence entitled to vote by Postal Ballot.</a:t>
            </a:r>
          </a:p>
          <a:p>
            <a:endParaRPr lang="en-ZW"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Arial Rounded MT Bold" pitchFamily="34" charset="0"/>
              </a:rPr>
              <a:t>Contd</a:t>
            </a:r>
            <a:r>
              <a:rPr lang="en-US" dirty="0" smtClean="0">
                <a:latin typeface="Arial Rounded MT Bold" pitchFamily="34" charset="0"/>
              </a:rPr>
              <a:t>…</a:t>
            </a:r>
            <a:endParaRPr lang="en-ZW" dirty="0"/>
          </a:p>
        </p:txBody>
      </p:sp>
      <p:sp>
        <p:nvSpPr>
          <p:cNvPr id="3" name="Content Placeholder 2"/>
          <p:cNvSpPr>
            <a:spLocks noGrp="1"/>
          </p:cNvSpPr>
          <p:nvPr>
            <p:ph idx="1"/>
          </p:nvPr>
        </p:nvSpPr>
        <p:spPr/>
        <p:txBody>
          <a:bodyPr>
            <a:normAutofit fontScale="92500" lnSpcReduction="20000"/>
          </a:bodyPr>
          <a:lstStyle/>
          <a:p>
            <a:pPr>
              <a:defRPr/>
            </a:pPr>
            <a:r>
              <a:rPr lang="en-US" dirty="0"/>
              <a:t>Have to submit application in </a:t>
            </a:r>
            <a:r>
              <a:rPr lang="en-US" dirty="0">
                <a:hlinkClick r:id="" action="ppaction://noaction"/>
              </a:rPr>
              <a:t>Form-12</a:t>
            </a:r>
            <a:r>
              <a:rPr lang="en-US" dirty="0"/>
              <a:t> for availing the facility of PB, within the period given in rule 20 of C.E. Rules, 1961. </a:t>
            </a:r>
          </a:p>
          <a:p>
            <a:pPr algn="just">
              <a:defRPr/>
            </a:pPr>
            <a:r>
              <a:rPr lang="en-US" dirty="0"/>
              <a:t>RO to ensure issue of postal ballot papers to all police personnel whose application in Form-12 are received in time through SP. This can be combined with training of police officer on poll duty.</a:t>
            </a:r>
          </a:p>
          <a:p>
            <a:pPr algn="just">
              <a:defRPr/>
            </a:pPr>
            <a:r>
              <a:rPr lang="en-US" dirty="0"/>
              <a:t>SP should then organize a special facilitation camp for police officers on poll duty for casting postal ballots.</a:t>
            </a:r>
          </a:p>
          <a:p>
            <a:endParaRPr lang="en-ZW"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Arial Rounded MT Bold" pitchFamily="34" charset="0"/>
              </a:rPr>
              <a:t>Contd</a:t>
            </a:r>
            <a:r>
              <a:rPr lang="en-US" dirty="0" smtClean="0">
                <a:latin typeface="Arial Rounded MT Bold" pitchFamily="34" charset="0"/>
              </a:rPr>
              <a:t>…</a:t>
            </a:r>
            <a:endParaRPr lang="en-ZW" dirty="0"/>
          </a:p>
        </p:txBody>
      </p:sp>
      <p:sp>
        <p:nvSpPr>
          <p:cNvPr id="3" name="Content Placeholder 2"/>
          <p:cNvSpPr>
            <a:spLocks noGrp="1"/>
          </p:cNvSpPr>
          <p:nvPr>
            <p:ph idx="1"/>
          </p:nvPr>
        </p:nvSpPr>
        <p:spPr/>
        <p:txBody>
          <a:bodyPr>
            <a:normAutofit fontScale="92500" lnSpcReduction="20000"/>
          </a:bodyPr>
          <a:lstStyle/>
          <a:p>
            <a:pPr algn="just">
              <a:defRPr/>
            </a:pPr>
            <a:r>
              <a:rPr lang="en-US" dirty="0"/>
              <a:t>One </a:t>
            </a:r>
            <a:r>
              <a:rPr lang="en-US" dirty="0" err="1"/>
              <a:t>Gazetted</a:t>
            </a:r>
            <a:r>
              <a:rPr lang="en-US" dirty="0"/>
              <a:t> officer should be deputed for attestation of the Form of Declaration in Form-13A made by elector to whom PB is issued.</a:t>
            </a:r>
          </a:p>
          <a:p>
            <a:pPr algn="just">
              <a:defRPr/>
            </a:pPr>
            <a:endParaRPr lang="en-US" dirty="0"/>
          </a:p>
          <a:p>
            <a:pPr algn="just">
              <a:defRPr/>
            </a:pPr>
            <a:r>
              <a:rPr lang="en-US" dirty="0"/>
              <a:t>Register should be maintained to keep correct account of PBs issued. </a:t>
            </a:r>
          </a:p>
          <a:p>
            <a:pPr algn="just">
              <a:defRPr/>
            </a:pPr>
            <a:endParaRPr lang="en-US" dirty="0"/>
          </a:p>
          <a:p>
            <a:pPr algn="just">
              <a:defRPr/>
            </a:pPr>
            <a:r>
              <a:rPr lang="en-US" dirty="0"/>
              <a:t>A ballot box shall be kept at the facilitation centre and police officers who have been issued postal ballot should be told to deposit  postal ballot in this box after marking them.</a:t>
            </a:r>
          </a:p>
          <a:p>
            <a:endParaRPr lang="en-ZW"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Rounded MT Bold" pitchFamily="34" charset="0"/>
              </a:rPr>
              <a:t>Postal Ballot for Drivers/ Conductors and Cleaners</a:t>
            </a:r>
            <a:endParaRPr lang="en-ZW" dirty="0"/>
          </a:p>
        </p:txBody>
      </p:sp>
      <p:sp>
        <p:nvSpPr>
          <p:cNvPr id="3" name="Content Placeholder 2"/>
          <p:cNvSpPr>
            <a:spLocks noGrp="1"/>
          </p:cNvSpPr>
          <p:nvPr>
            <p:ph idx="1"/>
          </p:nvPr>
        </p:nvSpPr>
        <p:spPr/>
        <p:txBody>
          <a:bodyPr>
            <a:normAutofit fontScale="85000" lnSpcReduction="10000"/>
          </a:bodyPr>
          <a:lstStyle/>
          <a:p>
            <a:pPr marL="514350" indent="-514350">
              <a:buFont typeface="+mj-lt"/>
              <a:buAutoNum type="romanUcPeriod"/>
              <a:defRPr/>
            </a:pPr>
            <a:r>
              <a:rPr lang="en-US" dirty="0"/>
              <a:t>DEO to appoint a nodal officer for requisitioning of vehicles for poll </a:t>
            </a:r>
            <a:r>
              <a:rPr lang="en-US" dirty="0" smtClean="0"/>
              <a:t>duty.</a:t>
            </a:r>
          </a:p>
          <a:p>
            <a:pPr marL="514350" indent="-514350" algn="just">
              <a:buFont typeface="+mj-lt"/>
              <a:buAutoNum type="romanUcPeriod"/>
              <a:defRPr/>
            </a:pPr>
            <a:r>
              <a:rPr lang="en-US" dirty="0" smtClean="0"/>
              <a:t>It </a:t>
            </a:r>
            <a:r>
              <a:rPr lang="en-US" dirty="0"/>
              <a:t>shall be the duty of the nodal officer to </a:t>
            </a:r>
            <a:r>
              <a:rPr lang="en-US" dirty="0" smtClean="0"/>
              <a:t>collect information </a:t>
            </a:r>
            <a:r>
              <a:rPr lang="en-US" dirty="0"/>
              <a:t>needed to issue postal ballots to drivers/conductors/cleaners of requisitioned vehicles. </a:t>
            </a:r>
            <a:r>
              <a:rPr lang="en-US" dirty="0" smtClean="0"/>
              <a:t>He shall </a:t>
            </a:r>
            <a:r>
              <a:rPr lang="en-US" dirty="0"/>
              <a:t>collect information from Vehicle owners about No. and name of </a:t>
            </a:r>
            <a:r>
              <a:rPr lang="en-US" dirty="0" smtClean="0"/>
              <a:t>Constituency</a:t>
            </a:r>
            <a:r>
              <a:rPr lang="en-US" dirty="0"/>
              <a:t>, EPIC no. and serial no. in electoral roll, no. and name of polling station where </a:t>
            </a:r>
            <a:r>
              <a:rPr lang="en-US" dirty="0" smtClean="0"/>
              <a:t>they are </a:t>
            </a:r>
            <a:r>
              <a:rPr lang="en-US" dirty="0"/>
              <a:t>enrolled.</a:t>
            </a:r>
          </a:p>
          <a:p>
            <a:pPr marL="514350" indent="-514350" algn="just">
              <a:buFont typeface="+mj-lt"/>
              <a:buAutoNum type="romanUcPeriod"/>
              <a:defRPr/>
            </a:pPr>
            <a:r>
              <a:rPr lang="en-US" dirty="0"/>
              <a:t>Drivers/ Cleaners should bring their EPIC when they report duty.</a:t>
            </a:r>
          </a:p>
          <a:p>
            <a:endParaRPr lang="en-ZW"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Arial Rounded MT Bold" pitchFamily="34" charset="0"/>
              </a:rPr>
              <a:t>Contd</a:t>
            </a:r>
            <a:r>
              <a:rPr lang="en-US" dirty="0" smtClean="0">
                <a:latin typeface="Arial Rounded MT Bold" pitchFamily="34" charset="0"/>
              </a:rPr>
              <a:t>…</a:t>
            </a:r>
            <a:endParaRPr lang="en-ZW" dirty="0"/>
          </a:p>
        </p:txBody>
      </p:sp>
      <p:sp>
        <p:nvSpPr>
          <p:cNvPr id="3" name="Content Placeholder 2"/>
          <p:cNvSpPr>
            <a:spLocks noGrp="1"/>
          </p:cNvSpPr>
          <p:nvPr>
            <p:ph idx="1"/>
          </p:nvPr>
        </p:nvSpPr>
        <p:spPr/>
        <p:txBody>
          <a:bodyPr/>
          <a:lstStyle/>
          <a:p>
            <a:pPr marL="571500" indent="-571500" algn="just">
              <a:buFont typeface="+mj-lt"/>
              <a:buAutoNum type="romanUcPeriod" startAt="5"/>
              <a:defRPr/>
            </a:pPr>
            <a:r>
              <a:rPr lang="en-US" dirty="0"/>
              <a:t>One Officer well trained in the process of elector search should be deputed.</a:t>
            </a:r>
          </a:p>
          <a:p>
            <a:pPr marL="571500" indent="-571500" algn="just">
              <a:buFont typeface="+mj-lt"/>
              <a:buAutoNum type="romanUcPeriod" startAt="5"/>
              <a:defRPr/>
            </a:pPr>
            <a:endParaRPr lang="en-US" dirty="0"/>
          </a:p>
          <a:p>
            <a:pPr marL="571500" indent="-571500" algn="just">
              <a:buFont typeface="+mj-lt"/>
              <a:buAutoNum type="romanUcPeriod" startAt="5"/>
              <a:defRPr/>
            </a:pPr>
            <a:r>
              <a:rPr lang="en-US" dirty="0"/>
              <a:t>From the EPIC details of information, regarding complete address no. and name of AC, Polling Station where he is enrolled EPIC no. should be entered in a register.  He may also use search facility.</a:t>
            </a:r>
          </a:p>
          <a:p>
            <a:endParaRPr lang="en-ZW"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Arial Rounded MT Bold" pitchFamily="34" charset="0"/>
              </a:rPr>
              <a:t>Contd</a:t>
            </a:r>
            <a:r>
              <a:rPr lang="en-US" dirty="0" smtClean="0">
                <a:latin typeface="Arial Rounded MT Bold" pitchFamily="34" charset="0"/>
              </a:rPr>
              <a:t>…</a:t>
            </a:r>
            <a:endParaRPr lang="en-ZW" dirty="0"/>
          </a:p>
        </p:txBody>
      </p:sp>
      <p:sp>
        <p:nvSpPr>
          <p:cNvPr id="3" name="Content Placeholder 2"/>
          <p:cNvSpPr>
            <a:spLocks noGrp="1"/>
          </p:cNvSpPr>
          <p:nvPr>
            <p:ph idx="1"/>
          </p:nvPr>
        </p:nvSpPr>
        <p:spPr/>
        <p:txBody>
          <a:bodyPr/>
          <a:lstStyle/>
          <a:p>
            <a:r>
              <a:rPr lang="en-US" dirty="0" smtClean="0"/>
              <a:t>The Nodal Officer shall get the signature of Drivers/ Cleaners/ Conductors in </a:t>
            </a:r>
            <a:r>
              <a:rPr lang="en-US" dirty="0" smtClean="0">
                <a:hlinkClick r:id="" action="ppaction://noaction"/>
              </a:rPr>
              <a:t>Form-12 </a:t>
            </a:r>
            <a:r>
              <a:rPr lang="en-US" dirty="0" smtClean="0"/>
              <a:t>and send to RO at least 7 days before  poll date,  so that the RO issues postal ballots to them and make the entry of “PB” in the marked copy of the roll  </a:t>
            </a:r>
          </a:p>
          <a:p>
            <a:endParaRPr lang="en-ZW"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563562"/>
          </a:xfrm>
        </p:spPr>
        <p:txBody>
          <a:bodyPr>
            <a:noAutofit/>
          </a:bodyPr>
          <a:lstStyle/>
          <a:p>
            <a:r>
              <a:rPr lang="en-US" sz="2800" b="1" dirty="0"/>
              <a:t>ISSUE OF EDC TO VOTERS ON ELECTION DUTY</a:t>
            </a:r>
            <a:endParaRPr lang="en-US" sz="2800" dirty="0"/>
          </a:p>
        </p:txBody>
      </p:sp>
      <p:sp>
        <p:nvSpPr>
          <p:cNvPr id="3" name="Content Placeholder 2"/>
          <p:cNvSpPr>
            <a:spLocks noGrp="1"/>
          </p:cNvSpPr>
          <p:nvPr>
            <p:ph idx="1"/>
          </p:nvPr>
        </p:nvSpPr>
        <p:spPr>
          <a:xfrm>
            <a:off x="457200" y="1066800"/>
            <a:ext cx="8229600" cy="5059363"/>
          </a:xfrm>
        </p:spPr>
        <p:txBody>
          <a:bodyPr>
            <a:normAutofit fontScale="25000" lnSpcReduction="20000"/>
          </a:bodyPr>
          <a:lstStyle/>
          <a:p>
            <a:pPr algn="just"/>
            <a:r>
              <a:rPr lang="en-US" sz="9600" dirty="0" smtClean="0"/>
              <a:t>A  </a:t>
            </a:r>
            <a:r>
              <a:rPr lang="en-US" sz="9600" dirty="0"/>
              <a:t>voter  on  election  duty  in  a  constituency,  where  he  is  registered  as elector,  will  also  have  the option  to vote  in person  at a polling  station although the polling station is different </a:t>
            </a:r>
            <a:r>
              <a:rPr lang="en-US" sz="9600" dirty="0" smtClean="0"/>
              <a:t>from </a:t>
            </a:r>
            <a:r>
              <a:rPr lang="en-US" sz="9600" dirty="0"/>
              <a:t>the one where he is entitled to vote, if he so desires. </a:t>
            </a:r>
            <a:endParaRPr lang="en-US" sz="9600" dirty="0" smtClean="0"/>
          </a:p>
          <a:p>
            <a:pPr marL="0" indent="0" algn="just">
              <a:buNone/>
            </a:pPr>
            <a:endParaRPr lang="en-US" sz="9600" dirty="0" smtClean="0"/>
          </a:p>
          <a:p>
            <a:pPr algn="just"/>
            <a:r>
              <a:rPr lang="en-US" sz="9600" dirty="0" smtClean="0"/>
              <a:t>If </a:t>
            </a:r>
            <a:r>
              <a:rPr lang="en-US" sz="9600" dirty="0"/>
              <a:t>he chooses to vote in person at the polling station where he is on duty on the polling day, he should send application(s) in Form 12A to the Returning Officer concerned so as to reach </a:t>
            </a:r>
            <a:r>
              <a:rPr lang="en-US" sz="9600" dirty="0" smtClean="0"/>
              <a:t>at </a:t>
            </a:r>
            <a:r>
              <a:rPr lang="en-US" sz="9600" dirty="0"/>
              <a:t>least four days before the date of poll or such shorter period as </a:t>
            </a:r>
            <a:r>
              <a:rPr lang="en-US" sz="9600" dirty="0" smtClean="0"/>
              <a:t>may be allowed.</a:t>
            </a:r>
          </a:p>
          <a:p>
            <a:pPr algn="just"/>
            <a:endParaRPr lang="en-US" sz="9600" dirty="0"/>
          </a:p>
          <a:p>
            <a:pPr algn="just"/>
            <a:r>
              <a:rPr lang="en-US" sz="9600" dirty="0" smtClean="0"/>
              <a:t> </a:t>
            </a:r>
            <a:r>
              <a:rPr lang="en-US" sz="9600" dirty="0"/>
              <a:t>If you are satisfied that the applicant is such public servant and voter on election duty in the constituency, you will allow the request and issue an  election duty certificate (EDC) in Form 12-B.</a:t>
            </a:r>
          </a:p>
          <a:p>
            <a:endParaRPr lang="en-US" dirty="0"/>
          </a:p>
        </p:txBody>
      </p:sp>
    </p:spTree>
    <p:extLst>
      <p:ext uri="{BB962C8B-B14F-4D97-AF65-F5344CB8AC3E}">
        <p14:creationId xmlns:p14="http://schemas.microsoft.com/office/powerpoint/2010/main" val="147710122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Rounded MT Bold" pitchFamily="34" charset="0"/>
              </a:rPr>
              <a:t>Issue of E.D.C.</a:t>
            </a:r>
            <a:endParaRPr lang="en-ZW" dirty="0"/>
          </a:p>
        </p:txBody>
      </p:sp>
      <p:sp>
        <p:nvSpPr>
          <p:cNvPr id="3" name="Content Placeholder 2"/>
          <p:cNvSpPr>
            <a:spLocks noGrp="1"/>
          </p:cNvSpPr>
          <p:nvPr>
            <p:ph idx="1"/>
          </p:nvPr>
        </p:nvSpPr>
        <p:spPr/>
        <p:txBody>
          <a:bodyPr>
            <a:normAutofit fontScale="92500" lnSpcReduction="10000"/>
          </a:bodyPr>
          <a:lstStyle/>
          <a:p>
            <a:pPr algn="just">
              <a:buFont typeface="Wingdings" pitchFamily="2" charset="2"/>
              <a:buChar char="v"/>
              <a:defRPr/>
            </a:pPr>
            <a:r>
              <a:rPr lang="en-US" dirty="0"/>
              <a:t>{R. 22 (2) of CE Rules 1961 }</a:t>
            </a:r>
          </a:p>
          <a:p>
            <a:pPr algn="just">
              <a:buNone/>
              <a:defRPr/>
            </a:pPr>
            <a:endParaRPr lang="en-US" dirty="0"/>
          </a:p>
          <a:p>
            <a:pPr marL="514350" indent="-514350" algn="just">
              <a:buFont typeface="+mj-lt"/>
              <a:buAutoNum type="alphaLcPeriod"/>
              <a:defRPr/>
            </a:pPr>
            <a:r>
              <a:rPr lang="en-US" dirty="0"/>
              <a:t>"Election Duty Certificate" in Form 12 B may be given to Presiding Officers, Polling Officers and other public servant posted on election duty within the same constituency but in a different polling station  and not to a polling agent.</a:t>
            </a:r>
          </a:p>
          <a:p>
            <a:pPr marL="514350" indent="-514350" algn="just">
              <a:buFont typeface="+mj-lt"/>
              <a:buAutoNum type="alphaLcPeriod"/>
              <a:defRPr/>
            </a:pPr>
            <a:r>
              <a:rPr lang="en-US" dirty="0"/>
              <a:t> "EDC" on application in Form 12-A only.</a:t>
            </a:r>
          </a:p>
          <a:p>
            <a:pPr marL="514350" indent="-514350" algn="just">
              <a:buFont typeface="+mj-lt"/>
              <a:buAutoNum type="alphaLcPeriod"/>
              <a:defRPr/>
            </a:pPr>
            <a:r>
              <a:rPr lang="en-US" dirty="0"/>
              <a:t> "EDC" holders should not to be issued PB.</a:t>
            </a:r>
          </a:p>
          <a:p>
            <a:endParaRPr lang="en-ZW" dirty="0"/>
          </a:p>
        </p:txBody>
      </p:sp>
    </p:spTree>
    <p:extLst>
      <p:ext uri="{BB962C8B-B14F-4D97-AF65-F5344CB8AC3E}">
        <p14:creationId xmlns:p14="http://schemas.microsoft.com/office/powerpoint/2010/main" val="2153435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2700" b="1" dirty="0">
                <a:solidFill>
                  <a:srgbClr val="FF0000"/>
                </a:solidFill>
              </a:rPr>
              <a:t>Time limit </a:t>
            </a:r>
            <a:r>
              <a:rPr lang="en-US" sz="2700" b="1" dirty="0" smtClean="0">
                <a:solidFill>
                  <a:srgbClr val="FF0000"/>
                </a:solidFill>
              </a:rPr>
              <a:t>for transmission </a:t>
            </a:r>
            <a:r>
              <a:rPr lang="en-US" sz="2700" b="1" dirty="0">
                <a:solidFill>
                  <a:srgbClr val="FF0000"/>
                </a:solidFill>
              </a:rPr>
              <a:t>of postal ballots and connected </a:t>
            </a:r>
            <a:r>
              <a:rPr lang="en-US" sz="2700" b="1" dirty="0" smtClean="0">
                <a:solidFill>
                  <a:srgbClr val="FF0000"/>
                </a:solidFill>
              </a:rPr>
              <a:t>papers through ETPBS </a:t>
            </a:r>
            <a:r>
              <a:rPr lang="en-US" sz="2400" b="1" dirty="0" smtClean="0">
                <a:solidFill>
                  <a:srgbClr val="FF0000"/>
                </a:solidFill>
              </a:rPr>
              <a:t/>
            </a:r>
            <a:br>
              <a:rPr lang="en-US" sz="2400" b="1" dirty="0" smtClean="0">
                <a:solidFill>
                  <a:srgbClr val="FF0000"/>
                </a:solidFill>
              </a:rPr>
            </a:br>
            <a:r>
              <a:rPr lang="en-US" sz="2700" dirty="0" smtClean="0">
                <a:latin typeface="+mn-lt"/>
                <a:ea typeface="+mn-ea"/>
                <a:cs typeface="+mn-cs"/>
              </a:rPr>
              <a:t>[</a:t>
            </a:r>
            <a:r>
              <a:rPr lang="en-IN" sz="2700" dirty="0">
                <a:latin typeface="+mn-lt"/>
                <a:ea typeface="+mn-ea"/>
                <a:cs typeface="+mn-cs"/>
              </a:rPr>
              <a:t>52/LET/ECI/FUNC/JUD/SDR/2018-Vol.II </a:t>
            </a:r>
            <a:r>
              <a:rPr lang="en-IN" sz="2700" dirty="0" err="1">
                <a:latin typeface="+mn-lt"/>
                <a:ea typeface="+mn-ea"/>
                <a:cs typeface="+mn-cs"/>
              </a:rPr>
              <a:t>dt.</a:t>
            </a:r>
            <a:r>
              <a:rPr lang="en-IN" sz="2700" dirty="0">
                <a:latin typeface="+mn-lt"/>
                <a:ea typeface="+mn-ea"/>
                <a:cs typeface="+mn-cs"/>
              </a:rPr>
              <a:t> 09.08.2018]</a:t>
            </a:r>
            <a:endParaRPr lang="en-US" sz="2700" dirty="0">
              <a:latin typeface="+mn-lt"/>
              <a:ea typeface="+mn-ea"/>
              <a:cs typeface="+mn-cs"/>
            </a:endParaRPr>
          </a:p>
        </p:txBody>
      </p:sp>
      <p:sp>
        <p:nvSpPr>
          <p:cNvPr id="3" name="Content Placeholder 2"/>
          <p:cNvSpPr>
            <a:spLocks noGrp="1"/>
          </p:cNvSpPr>
          <p:nvPr>
            <p:ph idx="1"/>
          </p:nvPr>
        </p:nvSpPr>
        <p:spPr/>
        <p:txBody>
          <a:bodyPr>
            <a:normAutofit fontScale="77500" lnSpcReduction="20000"/>
          </a:bodyPr>
          <a:lstStyle/>
          <a:p>
            <a:pPr algn="just"/>
            <a:r>
              <a:rPr lang="en-US" sz="3600" dirty="0" smtClean="0"/>
              <a:t>The </a:t>
            </a:r>
            <a:r>
              <a:rPr lang="en-US" sz="3600" dirty="0"/>
              <a:t>Commission has instructed the Unit level Officers through the </a:t>
            </a:r>
            <a:r>
              <a:rPr lang="en-US" sz="3600" dirty="0" smtClean="0"/>
              <a:t>Nodal officers </a:t>
            </a:r>
            <a:r>
              <a:rPr lang="en-US" sz="3600" dirty="0"/>
              <a:t>of the Forces that downloading of the electronically transmitted </a:t>
            </a:r>
            <a:r>
              <a:rPr lang="en-US" sz="3600" dirty="0" smtClean="0"/>
              <a:t>postal ballots </a:t>
            </a:r>
            <a:r>
              <a:rPr lang="en-US" sz="3600" dirty="0"/>
              <a:t>along with the other connected papers uploaded by the </a:t>
            </a:r>
            <a:r>
              <a:rPr lang="en-US" sz="3600" dirty="0" smtClean="0"/>
              <a:t>Returning Officers</a:t>
            </a:r>
            <a:r>
              <a:rPr lang="en-US" sz="3600" dirty="0"/>
              <a:t>, should be completed latest by the eighth day after the last date </a:t>
            </a:r>
            <a:r>
              <a:rPr lang="en-US" sz="3600" dirty="0" smtClean="0"/>
              <a:t>for withdrawal </a:t>
            </a:r>
            <a:r>
              <a:rPr lang="en-US" sz="3600" dirty="0"/>
              <a:t>of candidature. </a:t>
            </a:r>
            <a:endParaRPr lang="en-US" sz="3600" dirty="0" smtClean="0"/>
          </a:p>
          <a:p>
            <a:pPr marL="0" indent="0" algn="just">
              <a:buNone/>
            </a:pPr>
            <a:endParaRPr lang="en-US" sz="3600" dirty="0" smtClean="0"/>
          </a:p>
          <a:p>
            <a:pPr algn="just"/>
            <a:r>
              <a:rPr lang="en-US" sz="3600" dirty="0" smtClean="0"/>
              <a:t>Uploading </a:t>
            </a:r>
            <a:r>
              <a:rPr lang="en-US" sz="3600" dirty="0"/>
              <a:t>the ballot paper by the day following </a:t>
            </a:r>
            <a:r>
              <a:rPr lang="en-US" sz="3600" dirty="0" smtClean="0"/>
              <a:t>the last </a:t>
            </a:r>
            <a:r>
              <a:rPr lang="en-US" sz="3600" dirty="0"/>
              <a:t>date for withdrawal will leave seven days for unit officers to download </a:t>
            </a:r>
            <a:r>
              <a:rPr lang="en-US" sz="3600" dirty="0" smtClean="0"/>
              <a:t>all papers</a:t>
            </a:r>
            <a:r>
              <a:rPr lang="en-US" sz="3600" dirty="0"/>
              <a:t>, to get them printed and distributed to the Service Voters.</a:t>
            </a:r>
          </a:p>
        </p:txBody>
      </p:sp>
    </p:spTree>
    <p:extLst>
      <p:ext uri="{BB962C8B-B14F-4D97-AF65-F5344CB8AC3E}">
        <p14:creationId xmlns:p14="http://schemas.microsoft.com/office/powerpoint/2010/main" val="270124582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Rounded MT Bold" pitchFamily="34" charset="0"/>
              </a:rPr>
              <a:t>Record of postal ballot papers and EDCs</a:t>
            </a:r>
            <a:endParaRPr lang="en-ZW" dirty="0"/>
          </a:p>
        </p:txBody>
      </p:sp>
      <p:sp>
        <p:nvSpPr>
          <p:cNvPr id="3" name="Content Placeholder 2"/>
          <p:cNvSpPr>
            <a:spLocks noGrp="1"/>
          </p:cNvSpPr>
          <p:nvPr>
            <p:ph idx="1"/>
          </p:nvPr>
        </p:nvSpPr>
        <p:spPr/>
        <p:txBody>
          <a:bodyPr>
            <a:normAutofit fontScale="85000" lnSpcReduction="20000"/>
          </a:bodyPr>
          <a:lstStyle/>
          <a:p>
            <a:pPr algn="just">
              <a:buFont typeface="Wingdings" pitchFamily="2" charset="2"/>
              <a:buChar char="v"/>
              <a:defRPr/>
            </a:pPr>
            <a:r>
              <a:rPr lang="en-US" dirty="0"/>
              <a:t> </a:t>
            </a:r>
            <a:r>
              <a:rPr lang="en-US" dirty="0" smtClean="0"/>
              <a:t>[R</a:t>
            </a:r>
            <a:r>
              <a:rPr lang="en-US" dirty="0"/>
              <a:t>. 20 (2) and 23 of CE Rules, </a:t>
            </a:r>
            <a:r>
              <a:rPr lang="en-US" dirty="0" smtClean="0"/>
              <a:t>1961] </a:t>
            </a:r>
            <a:r>
              <a:rPr lang="en-US" dirty="0"/>
              <a:t>:-</a:t>
            </a:r>
          </a:p>
          <a:p>
            <a:pPr algn="just">
              <a:buNone/>
              <a:defRPr/>
            </a:pPr>
            <a:endParaRPr lang="en-US" dirty="0"/>
          </a:p>
          <a:p>
            <a:pPr marL="514350" indent="-514350" algn="just">
              <a:buFont typeface="+mj-lt"/>
              <a:buAutoNum type="alphaLcPeriod"/>
              <a:defRPr/>
            </a:pPr>
            <a:r>
              <a:rPr lang="en-US" dirty="0"/>
              <a:t>In the marked copy of roll "EDC" or "PB", shall be marked against the name of such elector.</a:t>
            </a:r>
          </a:p>
          <a:p>
            <a:pPr marL="514350" indent="-514350" algn="just">
              <a:buFont typeface="+mj-lt"/>
              <a:buAutoNum type="alphaLcPeriod"/>
              <a:defRPr/>
            </a:pPr>
            <a:r>
              <a:rPr lang="en-US" dirty="0"/>
              <a:t>The counterfoils should be sealed in a separate packet and kept in safe custody.</a:t>
            </a:r>
          </a:p>
          <a:p>
            <a:pPr marL="514350" indent="-514350" algn="just">
              <a:buFont typeface="+mj-lt"/>
              <a:buAutoNum type="alphaLcPeriod"/>
              <a:defRPr/>
            </a:pPr>
            <a:r>
              <a:rPr lang="en-US" dirty="0"/>
              <a:t>After marking "PB" or "EDC", in all cases, marked copy of electoral roll to be sealed and be supplied to the concerned Presiding Officers for the use at PS.</a:t>
            </a:r>
          </a:p>
          <a:p>
            <a:pPr marL="514350" indent="-514350" algn="just">
              <a:buFont typeface="+mj-lt"/>
              <a:buAutoNum type="alphaLcPeriod"/>
              <a:defRPr/>
            </a:pPr>
            <a:r>
              <a:rPr lang="en-US" dirty="0"/>
              <a:t>Serial number of PBs not to be mentioned in the marked copy of roll.</a:t>
            </a:r>
          </a:p>
          <a:p>
            <a:endParaRPr lang="en-ZW"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Rounded MT Bold" pitchFamily="34" charset="0"/>
              </a:rPr>
              <a:t>Register of postal ballot papers</a:t>
            </a:r>
            <a:endParaRPr lang="en-ZW" dirty="0"/>
          </a:p>
        </p:txBody>
      </p:sp>
      <p:sp>
        <p:nvSpPr>
          <p:cNvPr id="3" name="Content Placeholder 2"/>
          <p:cNvSpPr>
            <a:spLocks noGrp="1"/>
          </p:cNvSpPr>
          <p:nvPr>
            <p:ph idx="1"/>
          </p:nvPr>
        </p:nvSpPr>
        <p:spPr/>
        <p:txBody>
          <a:bodyPr>
            <a:normAutofit lnSpcReduction="10000"/>
          </a:bodyPr>
          <a:lstStyle/>
          <a:p>
            <a:pPr marL="571500" indent="-571500" algn="just">
              <a:buFont typeface="+mj-lt"/>
              <a:buAutoNum type="romanLcPeriod"/>
              <a:defRPr/>
            </a:pPr>
            <a:r>
              <a:rPr lang="en-US" dirty="0"/>
              <a:t>A Register of PB issued to persons drafted for election duty to be maintained.</a:t>
            </a:r>
          </a:p>
          <a:p>
            <a:pPr marL="571500" indent="-571500" algn="just">
              <a:buFont typeface="+mj-lt"/>
              <a:buAutoNum type="romanLcPeriod"/>
              <a:defRPr/>
            </a:pPr>
            <a:endParaRPr lang="en-US" dirty="0"/>
          </a:p>
          <a:p>
            <a:pPr marL="571500" indent="-571500" algn="just">
              <a:buFont typeface="+mj-lt"/>
              <a:buAutoNum type="romanLcPeriod"/>
              <a:defRPr/>
            </a:pPr>
            <a:r>
              <a:rPr lang="en-US" dirty="0"/>
              <a:t>A separate register to keep a record of issue of PBs to all categories and PBs received back. </a:t>
            </a:r>
          </a:p>
          <a:p>
            <a:pPr marL="571500" indent="-571500" algn="just">
              <a:buFont typeface="+mj-lt"/>
              <a:buAutoNum type="romanLcPeriod"/>
              <a:defRPr/>
            </a:pPr>
            <a:endParaRPr lang="en-US" dirty="0"/>
          </a:p>
          <a:p>
            <a:pPr marL="571500" indent="-571500" algn="just">
              <a:buFont typeface="+mj-lt"/>
              <a:buAutoNum type="romanLcPeriod"/>
              <a:defRPr/>
            </a:pPr>
            <a:r>
              <a:rPr lang="en-US" b="1" dirty="0"/>
              <a:t>Format</a:t>
            </a:r>
            <a:r>
              <a:rPr lang="en-US" dirty="0"/>
              <a:t> of account Register of PB issued to voters on election duty given in </a:t>
            </a:r>
            <a:r>
              <a:rPr lang="en-US" b="1" dirty="0"/>
              <a:t>next slide</a:t>
            </a:r>
          </a:p>
          <a:p>
            <a:endParaRPr lang="en-ZW"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normAutofit fontScale="90000"/>
          </a:bodyPr>
          <a:lstStyle/>
          <a:p>
            <a:r>
              <a:rPr lang="en-US" sz="1800" b="1" dirty="0" smtClean="0">
                <a:latin typeface="Calibri" pitchFamily="34" charset="0"/>
                <a:ea typeface="Calibri" pitchFamily="34" charset="0"/>
                <a:cs typeface="CenturyGothic,Bold"/>
              </a:rPr>
              <a:t/>
            </a:r>
            <a:br>
              <a:rPr lang="en-US" sz="1800" b="1" dirty="0" smtClean="0">
                <a:latin typeface="Calibri" pitchFamily="34" charset="0"/>
                <a:ea typeface="Calibri" pitchFamily="34" charset="0"/>
                <a:cs typeface="CenturyGothic,Bold"/>
              </a:rPr>
            </a:br>
            <a:r>
              <a:rPr lang="en-US" sz="1800" b="1" dirty="0">
                <a:latin typeface="Calibri" pitchFamily="34" charset="0"/>
                <a:ea typeface="Calibri" pitchFamily="34" charset="0"/>
                <a:cs typeface="CenturyGothic,Bold"/>
              </a:rPr>
              <a:t/>
            </a:r>
            <a:br>
              <a:rPr lang="en-US" sz="1800" b="1" dirty="0">
                <a:latin typeface="Calibri" pitchFamily="34" charset="0"/>
                <a:ea typeface="Calibri" pitchFamily="34" charset="0"/>
                <a:cs typeface="CenturyGothic,Bold"/>
              </a:rPr>
            </a:br>
            <a:r>
              <a:rPr lang="en-US" sz="1800" b="1" dirty="0" smtClean="0">
                <a:latin typeface="Calibri" pitchFamily="34" charset="0"/>
                <a:ea typeface="Calibri" pitchFamily="34" charset="0"/>
                <a:cs typeface="CenturyGothic,Bold"/>
              </a:rPr>
              <a:t/>
            </a:r>
            <a:br>
              <a:rPr lang="en-US" sz="1800" b="1" dirty="0" smtClean="0">
                <a:latin typeface="Calibri" pitchFamily="34" charset="0"/>
                <a:ea typeface="Calibri" pitchFamily="34" charset="0"/>
                <a:cs typeface="CenturyGothic,Bold"/>
              </a:rPr>
            </a:br>
            <a:r>
              <a:rPr lang="en-US" sz="1800" b="1" dirty="0">
                <a:latin typeface="Calibri" pitchFamily="34" charset="0"/>
                <a:ea typeface="Calibri" pitchFamily="34" charset="0"/>
                <a:cs typeface="CenturyGothic,Bold"/>
              </a:rPr>
              <a:t/>
            </a:r>
            <a:br>
              <a:rPr lang="en-US" sz="1800" b="1" dirty="0">
                <a:latin typeface="Calibri" pitchFamily="34" charset="0"/>
                <a:ea typeface="Calibri" pitchFamily="34" charset="0"/>
                <a:cs typeface="CenturyGothic,Bold"/>
              </a:rPr>
            </a:br>
            <a:r>
              <a:rPr lang="en-US" sz="1800" b="1" dirty="0" smtClean="0">
                <a:latin typeface="Calibri" pitchFamily="34" charset="0"/>
                <a:ea typeface="Calibri" pitchFamily="34" charset="0"/>
                <a:cs typeface="CenturyGothic,Bold"/>
              </a:rPr>
              <a:t/>
            </a:r>
            <a:br>
              <a:rPr lang="en-US" sz="1800" b="1" dirty="0" smtClean="0">
                <a:latin typeface="Calibri" pitchFamily="34" charset="0"/>
                <a:ea typeface="Calibri" pitchFamily="34" charset="0"/>
                <a:cs typeface="CenturyGothic,Bold"/>
              </a:rPr>
            </a:br>
            <a:r>
              <a:rPr lang="en-US" sz="1800" b="1" dirty="0">
                <a:latin typeface="Calibri" pitchFamily="34" charset="0"/>
                <a:ea typeface="Calibri" pitchFamily="34" charset="0"/>
                <a:cs typeface="CenturyGothic,Bold"/>
              </a:rPr>
              <a:t/>
            </a:r>
            <a:br>
              <a:rPr lang="en-US" sz="1800" b="1" dirty="0">
                <a:latin typeface="Calibri" pitchFamily="34" charset="0"/>
                <a:ea typeface="Calibri" pitchFamily="34" charset="0"/>
                <a:cs typeface="CenturyGothic,Bold"/>
              </a:rPr>
            </a:br>
            <a:r>
              <a:rPr lang="en-US" sz="1800" b="1" dirty="0" smtClean="0">
                <a:latin typeface="Calibri" pitchFamily="34" charset="0"/>
                <a:ea typeface="Calibri" pitchFamily="34" charset="0"/>
                <a:cs typeface="CenturyGothic,Bold"/>
              </a:rPr>
              <a:t>ACCOUNT REGISTER OF POSTAL BALLOT PAPERS ISSUED TO   PERSONS DRAFTED FOR ELECTION DUTY</a:t>
            </a:r>
            <a:br>
              <a:rPr lang="en-US" sz="1800" b="1" dirty="0" smtClean="0">
                <a:latin typeface="Calibri" pitchFamily="34" charset="0"/>
                <a:ea typeface="Calibri" pitchFamily="34" charset="0"/>
                <a:cs typeface="CenturyGothic,Bold"/>
              </a:rPr>
            </a:br>
            <a:r>
              <a:rPr lang="en-US" sz="1800" dirty="0" smtClean="0">
                <a:ea typeface="Calibri" pitchFamily="34" charset="0"/>
                <a:cs typeface="CenturyGothic,Bold"/>
              </a:rPr>
              <a:t/>
            </a:r>
            <a:br>
              <a:rPr lang="en-US" sz="1800" dirty="0" smtClean="0">
                <a:ea typeface="Calibri" pitchFamily="34" charset="0"/>
                <a:cs typeface="CenturyGothic,Bold"/>
              </a:rPr>
            </a:br>
            <a:r>
              <a:rPr lang="en-US" sz="1800" b="1" dirty="0" smtClean="0">
                <a:latin typeface="Calibri" pitchFamily="34" charset="0"/>
                <a:ea typeface="Calibri" pitchFamily="34" charset="0"/>
                <a:cs typeface="CenturyGothic,Bold"/>
              </a:rPr>
              <a:t>              Number and name of the Parliamentary Constituency::___________________________</a:t>
            </a:r>
            <a:r>
              <a:rPr lang="en-US" sz="1800" dirty="0" smtClean="0">
                <a:ea typeface="Calibri" pitchFamily="34" charset="0"/>
                <a:cs typeface="CenturyGothic,Bold"/>
              </a:rPr>
              <a:t/>
            </a:r>
            <a:br>
              <a:rPr lang="en-US" sz="1800" dirty="0" smtClean="0">
                <a:ea typeface="Calibri" pitchFamily="34" charset="0"/>
                <a:cs typeface="CenturyGothic,Bold"/>
              </a:rPr>
            </a:br>
            <a:r>
              <a:rPr lang="en-US" sz="1800" b="1" dirty="0" smtClean="0">
                <a:latin typeface="Calibri" pitchFamily="34" charset="0"/>
                <a:ea typeface="Calibri" pitchFamily="34" charset="0"/>
                <a:cs typeface="CenturyGothic,Bold"/>
              </a:rPr>
              <a:t>              Date of Training Session at which facilitation centre was provided____________________</a:t>
            </a:r>
            <a:r>
              <a:rPr lang="en-US" sz="1800" dirty="0" smtClean="0">
                <a:ea typeface="Calibri" pitchFamily="34" charset="0"/>
                <a:cs typeface="CenturyGothic,Bold"/>
              </a:rPr>
              <a:t/>
            </a:r>
            <a:br>
              <a:rPr lang="en-US" sz="1800" dirty="0" smtClean="0">
                <a:ea typeface="Calibri" pitchFamily="34" charset="0"/>
                <a:cs typeface="CenturyGothic,Bold"/>
              </a:rPr>
            </a:br>
            <a:r>
              <a:rPr lang="en-US" sz="1800" b="1" dirty="0" smtClean="0">
                <a:latin typeface="Calibri" pitchFamily="34" charset="0"/>
                <a:ea typeface="Calibri" pitchFamily="34" charset="0"/>
                <a:cs typeface="CenturyGothic,Bold"/>
              </a:rPr>
              <a:t>             </a:t>
            </a:r>
            <a:r>
              <a:rPr lang="en-US" sz="1800" i="1" dirty="0" smtClean="0">
                <a:latin typeface="Calibri" pitchFamily="34" charset="0"/>
                <a:ea typeface="Calibri" pitchFamily="34" charset="0"/>
                <a:cs typeface="CenturyGothic,Bold"/>
              </a:rPr>
              <a:t>(if there are more than one date, information may be maintained separately for each date)</a:t>
            </a:r>
            <a:br>
              <a:rPr lang="en-US" sz="1800" i="1" dirty="0" smtClean="0">
                <a:latin typeface="Calibri" pitchFamily="34" charset="0"/>
                <a:ea typeface="Calibri" pitchFamily="34" charset="0"/>
                <a:cs typeface="CenturyGothic,Bold"/>
              </a:rPr>
            </a:br>
            <a:r>
              <a:rPr lang="en-US" sz="1800" i="1" dirty="0" smtClean="0">
                <a:latin typeface="Calibri" pitchFamily="34" charset="0"/>
                <a:ea typeface="Calibri" pitchFamily="34" charset="0"/>
                <a:cs typeface="CenturyGothic,Bold"/>
              </a:rPr>
              <a:t>           </a:t>
            </a:r>
            <a:r>
              <a:rPr lang="en-US" sz="1800" b="1" dirty="0" smtClean="0">
                <a:latin typeface="Calibri" pitchFamily="34" charset="0"/>
                <a:ea typeface="Calibri" pitchFamily="34" charset="0"/>
                <a:cs typeface="CenturyGothic,Bold"/>
              </a:rPr>
              <a:t>   Place of facilitation Centre________________________________________________________</a:t>
            </a:r>
            <a:r>
              <a:rPr lang="en-US" sz="1800" dirty="0" smtClean="0">
                <a:latin typeface="Calibri" pitchFamily="34" charset="0"/>
                <a:ea typeface="Calibri" pitchFamily="34" charset="0"/>
                <a:cs typeface="CenturyGothic,Bold"/>
              </a:rPr>
              <a:t>	</a:t>
            </a:r>
            <a:r>
              <a:rPr lang="en-US" sz="1800" dirty="0" smtClean="0">
                <a:ea typeface="Calibri" pitchFamily="34" charset="0"/>
                <a:cs typeface="CenturyGothic,Bold"/>
              </a:rPr>
              <a:t/>
            </a:r>
            <a:br>
              <a:rPr lang="en-US" sz="1800" dirty="0" smtClean="0">
                <a:ea typeface="Calibri" pitchFamily="34" charset="0"/>
                <a:cs typeface="CenturyGothic,Bold"/>
              </a:rPr>
            </a:br>
            <a:r>
              <a:rPr lang="en-US" dirty="0" smtClean="0">
                <a:ea typeface="Calibri" pitchFamily="34" charset="0"/>
                <a:cs typeface="CenturyGothic,Bold"/>
              </a:rPr>
              <a:t/>
            </a:r>
            <a:br>
              <a:rPr lang="en-US" dirty="0" smtClean="0">
                <a:ea typeface="Calibri" pitchFamily="34" charset="0"/>
                <a:cs typeface="CenturyGothic,Bold"/>
              </a:rPr>
            </a:br>
            <a:endParaRPr lang="en-ZW" dirty="0"/>
          </a:p>
        </p:txBody>
      </p:sp>
      <p:graphicFrame>
        <p:nvGraphicFramePr>
          <p:cNvPr id="4" name="Content Placeholder 3"/>
          <p:cNvGraphicFramePr>
            <a:graphicFrameLocks noGrp="1"/>
          </p:cNvGraphicFramePr>
          <p:nvPr>
            <p:ph idx="1"/>
          </p:nvPr>
        </p:nvGraphicFramePr>
        <p:xfrm>
          <a:off x="0" y="1904999"/>
          <a:ext cx="9144000" cy="4648199"/>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xmlns="" val="20000"/>
                    </a:ext>
                  </a:extLst>
                </a:gridCol>
                <a:gridCol w="914400">
                  <a:extLst>
                    <a:ext uri="{9D8B030D-6E8A-4147-A177-3AD203B41FA5}">
                      <a16:colId xmlns:a16="http://schemas.microsoft.com/office/drawing/2014/main" xmlns="" val="20001"/>
                    </a:ext>
                  </a:extLst>
                </a:gridCol>
                <a:gridCol w="9144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914400">
                  <a:extLst>
                    <a:ext uri="{9D8B030D-6E8A-4147-A177-3AD203B41FA5}">
                      <a16:colId xmlns:a16="http://schemas.microsoft.com/office/drawing/2014/main" xmlns="" val="20004"/>
                    </a:ext>
                  </a:extLst>
                </a:gridCol>
                <a:gridCol w="914400">
                  <a:extLst>
                    <a:ext uri="{9D8B030D-6E8A-4147-A177-3AD203B41FA5}">
                      <a16:colId xmlns:a16="http://schemas.microsoft.com/office/drawing/2014/main" xmlns="" val="20005"/>
                    </a:ext>
                  </a:extLst>
                </a:gridCol>
                <a:gridCol w="914400">
                  <a:extLst>
                    <a:ext uri="{9D8B030D-6E8A-4147-A177-3AD203B41FA5}">
                      <a16:colId xmlns:a16="http://schemas.microsoft.com/office/drawing/2014/main" xmlns="" val="20006"/>
                    </a:ext>
                  </a:extLst>
                </a:gridCol>
                <a:gridCol w="914400">
                  <a:extLst>
                    <a:ext uri="{9D8B030D-6E8A-4147-A177-3AD203B41FA5}">
                      <a16:colId xmlns:a16="http://schemas.microsoft.com/office/drawing/2014/main" xmlns="" val="20007"/>
                    </a:ext>
                  </a:extLst>
                </a:gridCol>
                <a:gridCol w="914400">
                  <a:extLst>
                    <a:ext uri="{9D8B030D-6E8A-4147-A177-3AD203B41FA5}">
                      <a16:colId xmlns:a16="http://schemas.microsoft.com/office/drawing/2014/main" xmlns="" val="20008"/>
                    </a:ext>
                  </a:extLst>
                </a:gridCol>
                <a:gridCol w="914400">
                  <a:extLst>
                    <a:ext uri="{9D8B030D-6E8A-4147-A177-3AD203B41FA5}">
                      <a16:colId xmlns:a16="http://schemas.microsoft.com/office/drawing/2014/main" xmlns="" val="20009"/>
                    </a:ext>
                  </a:extLst>
                </a:gridCol>
              </a:tblGrid>
              <a:tr h="2268269">
                <a:tc>
                  <a:txBody>
                    <a:bodyPr/>
                    <a:lstStyle/>
                    <a:p>
                      <a:pPr marL="3175" marR="0" algn="ctr">
                        <a:spcBef>
                          <a:spcPts val="0"/>
                        </a:spcBef>
                        <a:spcAft>
                          <a:spcPts val="0"/>
                        </a:spcAft>
                      </a:pPr>
                      <a:r>
                        <a:rPr lang="en-US" sz="1100" dirty="0">
                          <a:effectLst/>
                        </a:rPr>
                        <a:t>Sl. No</a:t>
                      </a:r>
                      <a:endParaRPr lang="en-US" sz="1100" dirty="0">
                        <a:effectLst/>
                        <a:latin typeface="Calibri"/>
                        <a:ea typeface="Calibri"/>
                        <a:cs typeface="Times New Roman"/>
                      </a:endParaRPr>
                    </a:p>
                  </a:txBody>
                  <a:tcPr marL="67257" marR="67257" marT="0" marB="0"/>
                </a:tc>
                <a:tc>
                  <a:txBody>
                    <a:bodyPr/>
                    <a:lstStyle/>
                    <a:p>
                      <a:pPr marL="0" marR="0" algn="just">
                        <a:lnSpc>
                          <a:spcPct val="115000"/>
                        </a:lnSpc>
                        <a:spcBef>
                          <a:spcPts val="0"/>
                        </a:spcBef>
                        <a:spcAft>
                          <a:spcPts val="0"/>
                        </a:spcAft>
                      </a:pPr>
                      <a:r>
                        <a:rPr lang="en-US" sz="1100" dirty="0">
                          <a:effectLst/>
                        </a:rPr>
                        <a:t>Name of the</a:t>
                      </a:r>
                    </a:p>
                    <a:p>
                      <a:pPr marL="0" marR="0" algn="just">
                        <a:lnSpc>
                          <a:spcPct val="115000"/>
                        </a:lnSpc>
                        <a:spcBef>
                          <a:spcPts val="0"/>
                        </a:spcBef>
                        <a:spcAft>
                          <a:spcPts val="0"/>
                        </a:spcAft>
                      </a:pPr>
                      <a:r>
                        <a:rPr lang="en-US" sz="1100" dirty="0">
                          <a:effectLst/>
                        </a:rPr>
                        <a:t>Person drafted for election duty and who has submitted</a:t>
                      </a:r>
                    </a:p>
                    <a:p>
                      <a:pPr marL="0" marR="0" algn="just">
                        <a:lnSpc>
                          <a:spcPct val="115000"/>
                        </a:lnSpc>
                        <a:spcBef>
                          <a:spcPts val="0"/>
                        </a:spcBef>
                        <a:spcAft>
                          <a:spcPts val="0"/>
                        </a:spcAft>
                      </a:pPr>
                      <a:r>
                        <a:rPr lang="en-US" sz="1100" dirty="0">
                          <a:effectLst/>
                        </a:rPr>
                        <a:t>Form-12 for Postal Ballot</a:t>
                      </a:r>
                    </a:p>
                    <a:p>
                      <a:pPr marL="0" marR="0" algn="just">
                        <a:spcBef>
                          <a:spcPts val="0"/>
                        </a:spcBef>
                        <a:spcAft>
                          <a:spcPts val="0"/>
                        </a:spcAft>
                      </a:pPr>
                      <a:r>
                        <a:rPr lang="en-US" sz="1100" dirty="0">
                          <a:effectLst/>
                        </a:rPr>
                        <a:t>Paper</a:t>
                      </a:r>
                      <a:endParaRPr lang="en-US" sz="1100" dirty="0">
                        <a:effectLst/>
                        <a:latin typeface="Calibri"/>
                        <a:ea typeface="Calibri"/>
                        <a:cs typeface="Times New Roman"/>
                      </a:endParaRPr>
                    </a:p>
                  </a:txBody>
                  <a:tcPr marL="67257" marR="67257" marT="0" marB="0"/>
                </a:tc>
                <a:tc>
                  <a:txBody>
                    <a:bodyPr/>
                    <a:lstStyle/>
                    <a:p>
                      <a:pPr marL="0" marR="0">
                        <a:lnSpc>
                          <a:spcPct val="115000"/>
                        </a:lnSpc>
                        <a:spcBef>
                          <a:spcPts val="0"/>
                        </a:spcBef>
                        <a:spcAft>
                          <a:spcPts val="0"/>
                        </a:spcAft>
                      </a:pPr>
                      <a:r>
                        <a:rPr lang="en-US" sz="1100" dirty="0">
                          <a:effectLst/>
                        </a:rPr>
                        <a:t>Name and Number of the Assembly Constituency in which the person is  deployed   on election duty </a:t>
                      </a:r>
                      <a:endParaRPr lang="en-US" sz="1100" dirty="0">
                        <a:effectLst/>
                        <a:latin typeface="Calibri"/>
                        <a:ea typeface="Calibri"/>
                        <a:cs typeface="Times New Roman"/>
                      </a:endParaRPr>
                    </a:p>
                  </a:txBody>
                  <a:tcPr marL="67257" marR="67257" marT="0" marB="0"/>
                </a:tc>
                <a:tc>
                  <a:txBody>
                    <a:bodyPr/>
                    <a:lstStyle/>
                    <a:p>
                      <a:pPr marL="0" marR="0" algn="just">
                        <a:lnSpc>
                          <a:spcPct val="115000"/>
                        </a:lnSpc>
                        <a:spcBef>
                          <a:spcPts val="0"/>
                        </a:spcBef>
                        <a:spcAft>
                          <a:spcPts val="0"/>
                        </a:spcAft>
                      </a:pPr>
                      <a:r>
                        <a:rPr lang="en-US" sz="1100" dirty="0">
                          <a:effectLst/>
                        </a:rPr>
                        <a:t>Whether the</a:t>
                      </a:r>
                    </a:p>
                    <a:p>
                      <a:pPr marL="0" marR="0" algn="just">
                        <a:lnSpc>
                          <a:spcPct val="115000"/>
                        </a:lnSpc>
                        <a:spcBef>
                          <a:spcPts val="0"/>
                        </a:spcBef>
                        <a:spcAft>
                          <a:spcPts val="0"/>
                        </a:spcAft>
                      </a:pPr>
                      <a:r>
                        <a:rPr lang="en-US" sz="1100" dirty="0">
                          <a:effectLst/>
                        </a:rPr>
                        <a:t>person is registered as an elector in</a:t>
                      </a:r>
                    </a:p>
                    <a:p>
                      <a:pPr marL="0" marR="0" algn="just">
                        <a:lnSpc>
                          <a:spcPct val="115000"/>
                        </a:lnSpc>
                        <a:spcBef>
                          <a:spcPts val="0"/>
                        </a:spcBef>
                        <a:spcAft>
                          <a:spcPts val="0"/>
                        </a:spcAft>
                      </a:pPr>
                      <a:r>
                        <a:rPr lang="en-US" sz="1100" dirty="0">
                          <a:effectLst/>
                        </a:rPr>
                        <a:t>the</a:t>
                      </a:r>
                    </a:p>
                    <a:p>
                      <a:pPr marL="0" marR="0" algn="just">
                        <a:lnSpc>
                          <a:spcPct val="115000"/>
                        </a:lnSpc>
                        <a:spcBef>
                          <a:spcPts val="0"/>
                        </a:spcBef>
                        <a:spcAft>
                          <a:spcPts val="0"/>
                        </a:spcAft>
                      </a:pPr>
                      <a:r>
                        <a:rPr lang="en-US" sz="1100" dirty="0">
                          <a:effectLst/>
                        </a:rPr>
                        <a:t>constituency</a:t>
                      </a:r>
                    </a:p>
                    <a:p>
                      <a:pPr marL="0" marR="0" algn="just">
                        <a:spcBef>
                          <a:spcPts val="0"/>
                        </a:spcBef>
                        <a:spcAft>
                          <a:spcPts val="0"/>
                        </a:spcAft>
                      </a:pPr>
                      <a:r>
                        <a:rPr lang="en-US" sz="1100" dirty="0">
                          <a:effectLst/>
                        </a:rPr>
                        <a:t> </a:t>
                      </a:r>
                    </a:p>
                    <a:p>
                      <a:pPr marL="0" marR="0" algn="just">
                        <a:spcBef>
                          <a:spcPts val="0"/>
                        </a:spcBef>
                        <a:spcAft>
                          <a:spcPts val="0"/>
                        </a:spcAft>
                      </a:pPr>
                      <a:r>
                        <a:rPr lang="en-US" sz="1100" dirty="0">
                          <a:effectLst/>
                        </a:rPr>
                        <a:t>(Yes/No)</a:t>
                      </a:r>
                      <a:endParaRPr lang="en-US" sz="1100" dirty="0">
                        <a:effectLst/>
                        <a:latin typeface="Calibri"/>
                        <a:ea typeface="Calibri"/>
                        <a:cs typeface="Times New Roman"/>
                      </a:endParaRPr>
                    </a:p>
                  </a:txBody>
                  <a:tcPr marL="67257" marR="67257" marT="0" marB="0"/>
                </a:tc>
                <a:tc>
                  <a:txBody>
                    <a:bodyPr/>
                    <a:lstStyle/>
                    <a:p>
                      <a:pPr marL="0" marR="0" algn="just">
                        <a:lnSpc>
                          <a:spcPct val="115000"/>
                        </a:lnSpc>
                        <a:spcBef>
                          <a:spcPts val="0"/>
                        </a:spcBef>
                        <a:spcAft>
                          <a:spcPts val="0"/>
                        </a:spcAft>
                      </a:pPr>
                      <a:r>
                        <a:rPr lang="en-US" sz="1100" dirty="0">
                          <a:effectLst/>
                        </a:rPr>
                        <a:t>If yes,</a:t>
                      </a:r>
                    </a:p>
                    <a:p>
                      <a:pPr marL="0" marR="0" algn="just">
                        <a:lnSpc>
                          <a:spcPct val="115000"/>
                        </a:lnSpc>
                        <a:spcBef>
                          <a:spcPts val="0"/>
                        </a:spcBef>
                        <a:spcAft>
                          <a:spcPts val="0"/>
                        </a:spcAft>
                      </a:pPr>
                      <a:r>
                        <a:rPr lang="en-US" sz="1100" dirty="0">
                          <a:effectLst/>
                        </a:rPr>
                        <a:t>Part No.</a:t>
                      </a:r>
                    </a:p>
                    <a:p>
                      <a:pPr marL="0" marR="0" algn="just">
                        <a:lnSpc>
                          <a:spcPct val="115000"/>
                        </a:lnSpc>
                        <a:spcBef>
                          <a:spcPts val="0"/>
                        </a:spcBef>
                        <a:spcAft>
                          <a:spcPts val="0"/>
                        </a:spcAft>
                      </a:pPr>
                      <a:r>
                        <a:rPr lang="en-US" sz="1100" dirty="0">
                          <a:effectLst/>
                        </a:rPr>
                        <a:t>&amp; Serial</a:t>
                      </a:r>
                    </a:p>
                    <a:p>
                      <a:pPr marL="0" marR="0" algn="just">
                        <a:lnSpc>
                          <a:spcPct val="115000"/>
                        </a:lnSpc>
                        <a:spcBef>
                          <a:spcPts val="0"/>
                        </a:spcBef>
                        <a:spcAft>
                          <a:spcPts val="0"/>
                        </a:spcAft>
                      </a:pPr>
                      <a:r>
                        <a:rPr lang="en-US" sz="1100" dirty="0">
                          <a:effectLst/>
                        </a:rPr>
                        <a:t>Number</a:t>
                      </a:r>
                    </a:p>
                    <a:p>
                      <a:pPr marL="0" marR="0" algn="just">
                        <a:lnSpc>
                          <a:spcPct val="115000"/>
                        </a:lnSpc>
                        <a:spcBef>
                          <a:spcPts val="0"/>
                        </a:spcBef>
                        <a:spcAft>
                          <a:spcPts val="0"/>
                        </a:spcAft>
                      </a:pPr>
                      <a:r>
                        <a:rPr lang="en-US" sz="1100" dirty="0">
                          <a:effectLst/>
                        </a:rPr>
                        <a:t>in</a:t>
                      </a:r>
                    </a:p>
                    <a:p>
                      <a:pPr marL="0" marR="0" algn="just">
                        <a:lnSpc>
                          <a:spcPct val="115000"/>
                        </a:lnSpc>
                        <a:spcBef>
                          <a:spcPts val="0"/>
                        </a:spcBef>
                        <a:spcAft>
                          <a:spcPts val="0"/>
                        </a:spcAft>
                      </a:pPr>
                      <a:r>
                        <a:rPr lang="en-US" sz="1100" dirty="0">
                          <a:effectLst/>
                        </a:rPr>
                        <a:t>Electoral</a:t>
                      </a:r>
                    </a:p>
                    <a:p>
                      <a:pPr marL="0" marR="0" algn="just">
                        <a:spcBef>
                          <a:spcPts val="0"/>
                        </a:spcBef>
                        <a:spcAft>
                          <a:spcPts val="0"/>
                        </a:spcAft>
                      </a:pPr>
                      <a:r>
                        <a:rPr lang="en-US" sz="1100" dirty="0">
                          <a:effectLst/>
                        </a:rPr>
                        <a:t>Roll</a:t>
                      </a:r>
                      <a:endParaRPr lang="en-US" sz="1100" dirty="0">
                        <a:effectLst/>
                        <a:latin typeface="Calibri"/>
                        <a:ea typeface="Calibri"/>
                        <a:cs typeface="Times New Roman"/>
                      </a:endParaRPr>
                    </a:p>
                  </a:txBody>
                  <a:tcPr marL="67257" marR="67257" marT="0" marB="0"/>
                </a:tc>
                <a:tc>
                  <a:txBody>
                    <a:bodyPr/>
                    <a:lstStyle/>
                    <a:p>
                      <a:pPr marL="0" marR="0" algn="just">
                        <a:lnSpc>
                          <a:spcPct val="115000"/>
                        </a:lnSpc>
                        <a:spcBef>
                          <a:spcPts val="0"/>
                        </a:spcBef>
                        <a:spcAft>
                          <a:spcPts val="0"/>
                        </a:spcAft>
                      </a:pPr>
                      <a:r>
                        <a:rPr lang="en-US" sz="1100" dirty="0">
                          <a:effectLst/>
                        </a:rPr>
                        <a:t>Date on which Postal Ballot Paper issued </a:t>
                      </a:r>
                      <a:endParaRPr lang="en-US" sz="1100" dirty="0">
                        <a:effectLst/>
                        <a:latin typeface="Calibri"/>
                        <a:ea typeface="Calibri"/>
                        <a:cs typeface="Times New Roman"/>
                      </a:endParaRPr>
                    </a:p>
                  </a:txBody>
                  <a:tcPr marL="67257" marR="67257" marT="0" marB="0"/>
                </a:tc>
                <a:tc>
                  <a:txBody>
                    <a:bodyPr/>
                    <a:lstStyle/>
                    <a:p>
                      <a:pPr marL="0" marR="0" algn="just">
                        <a:lnSpc>
                          <a:spcPct val="115000"/>
                        </a:lnSpc>
                        <a:spcBef>
                          <a:spcPts val="0"/>
                        </a:spcBef>
                        <a:spcAft>
                          <a:spcPts val="0"/>
                        </a:spcAft>
                      </a:pPr>
                      <a:r>
                        <a:rPr lang="en-US" sz="1100" dirty="0">
                          <a:effectLst/>
                        </a:rPr>
                        <a:t>Whether</a:t>
                      </a:r>
                    </a:p>
                    <a:p>
                      <a:pPr marL="0" marR="0" algn="just">
                        <a:lnSpc>
                          <a:spcPct val="115000"/>
                        </a:lnSpc>
                        <a:spcBef>
                          <a:spcPts val="0"/>
                        </a:spcBef>
                        <a:spcAft>
                          <a:spcPts val="0"/>
                        </a:spcAft>
                      </a:pPr>
                      <a:r>
                        <a:rPr lang="en-US" sz="1100" dirty="0">
                          <a:effectLst/>
                        </a:rPr>
                        <a:t>the person</a:t>
                      </a:r>
                    </a:p>
                    <a:p>
                      <a:pPr marL="0" marR="0" algn="just">
                        <a:lnSpc>
                          <a:spcPct val="115000"/>
                        </a:lnSpc>
                        <a:spcBef>
                          <a:spcPts val="0"/>
                        </a:spcBef>
                        <a:spcAft>
                          <a:spcPts val="0"/>
                        </a:spcAft>
                      </a:pPr>
                      <a:r>
                        <a:rPr lang="en-US" sz="1100" dirty="0">
                          <a:effectLst/>
                        </a:rPr>
                        <a:t>collected</a:t>
                      </a:r>
                    </a:p>
                    <a:p>
                      <a:pPr marL="0" marR="0" algn="just">
                        <a:lnSpc>
                          <a:spcPct val="115000"/>
                        </a:lnSpc>
                        <a:spcBef>
                          <a:spcPts val="0"/>
                        </a:spcBef>
                        <a:spcAft>
                          <a:spcPts val="0"/>
                        </a:spcAft>
                      </a:pPr>
                      <a:r>
                        <a:rPr lang="en-US" sz="1100" dirty="0">
                          <a:effectLst/>
                        </a:rPr>
                        <a:t>the Postal</a:t>
                      </a:r>
                    </a:p>
                    <a:p>
                      <a:pPr marL="0" marR="0" algn="just">
                        <a:lnSpc>
                          <a:spcPct val="115000"/>
                        </a:lnSpc>
                        <a:spcBef>
                          <a:spcPts val="0"/>
                        </a:spcBef>
                        <a:spcAft>
                          <a:spcPts val="0"/>
                        </a:spcAft>
                      </a:pPr>
                      <a:r>
                        <a:rPr lang="en-US" sz="1100" dirty="0">
                          <a:effectLst/>
                        </a:rPr>
                        <a:t>Ballot</a:t>
                      </a:r>
                    </a:p>
                    <a:p>
                      <a:pPr marL="0" marR="0" algn="just">
                        <a:lnSpc>
                          <a:spcPct val="115000"/>
                        </a:lnSpc>
                        <a:spcBef>
                          <a:spcPts val="0"/>
                        </a:spcBef>
                        <a:spcAft>
                          <a:spcPts val="0"/>
                        </a:spcAft>
                      </a:pPr>
                      <a:r>
                        <a:rPr lang="en-US" sz="1100" dirty="0">
                          <a:effectLst/>
                        </a:rPr>
                        <a:t>Paper in</a:t>
                      </a:r>
                    </a:p>
                    <a:p>
                      <a:pPr marL="0" marR="0" algn="just">
                        <a:lnSpc>
                          <a:spcPct val="115000"/>
                        </a:lnSpc>
                        <a:spcBef>
                          <a:spcPts val="0"/>
                        </a:spcBef>
                        <a:spcAft>
                          <a:spcPts val="0"/>
                        </a:spcAft>
                      </a:pPr>
                      <a:r>
                        <a:rPr lang="en-US" sz="1100" dirty="0">
                          <a:effectLst/>
                        </a:rPr>
                        <a:t>Person</a:t>
                      </a:r>
                    </a:p>
                    <a:p>
                      <a:pPr marL="0" marR="0" algn="just">
                        <a:lnSpc>
                          <a:spcPct val="115000"/>
                        </a:lnSpc>
                        <a:spcBef>
                          <a:spcPts val="0"/>
                        </a:spcBef>
                        <a:spcAft>
                          <a:spcPts val="0"/>
                        </a:spcAft>
                      </a:pPr>
                      <a:r>
                        <a:rPr lang="en-US" sz="1100" dirty="0">
                          <a:effectLst/>
                        </a:rPr>
                        <a:t> </a:t>
                      </a:r>
                    </a:p>
                    <a:p>
                      <a:pPr marL="0" marR="0" algn="just">
                        <a:spcBef>
                          <a:spcPts val="0"/>
                        </a:spcBef>
                        <a:spcAft>
                          <a:spcPts val="0"/>
                        </a:spcAft>
                      </a:pPr>
                      <a:r>
                        <a:rPr lang="en-US" sz="1100" dirty="0">
                          <a:effectLst/>
                        </a:rPr>
                        <a:t>(Yes/No)</a:t>
                      </a:r>
                      <a:endParaRPr lang="en-US" sz="1100" dirty="0">
                        <a:effectLst/>
                        <a:latin typeface="Calibri"/>
                        <a:ea typeface="Calibri"/>
                        <a:cs typeface="Times New Roman"/>
                      </a:endParaRPr>
                    </a:p>
                  </a:txBody>
                  <a:tcPr marL="67257" marR="67257" marT="0" marB="0"/>
                </a:tc>
                <a:tc>
                  <a:txBody>
                    <a:bodyPr/>
                    <a:lstStyle/>
                    <a:p>
                      <a:pPr marL="0" marR="0" algn="just">
                        <a:lnSpc>
                          <a:spcPct val="115000"/>
                        </a:lnSpc>
                        <a:spcBef>
                          <a:spcPts val="0"/>
                        </a:spcBef>
                        <a:spcAft>
                          <a:spcPts val="0"/>
                        </a:spcAft>
                      </a:pPr>
                      <a:r>
                        <a:rPr lang="en-US" sz="1100" dirty="0">
                          <a:effectLst/>
                        </a:rPr>
                        <a:t>If yes, Signature  of the person</a:t>
                      </a:r>
                    </a:p>
                    <a:p>
                      <a:pPr marL="0" marR="0" algn="just">
                        <a:lnSpc>
                          <a:spcPct val="115000"/>
                        </a:lnSpc>
                        <a:spcBef>
                          <a:spcPts val="0"/>
                        </a:spcBef>
                        <a:spcAft>
                          <a:spcPts val="0"/>
                        </a:spcAft>
                      </a:pPr>
                      <a:r>
                        <a:rPr lang="en-US" sz="1100" dirty="0">
                          <a:effectLst/>
                        </a:rPr>
                        <a:t>with date as</a:t>
                      </a:r>
                    </a:p>
                    <a:p>
                      <a:pPr marL="0" marR="0" algn="just">
                        <a:lnSpc>
                          <a:spcPct val="115000"/>
                        </a:lnSpc>
                        <a:spcBef>
                          <a:spcPts val="0"/>
                        </a:spcBef>
                        <a:spcAft>
                          <a:spcPts val="0"/>
                        </a:spcAft>
                      </a:pPr>
                      <a:r>
                        <a:rPr lang="en-US" sz="1100" dirty="0">
                          <a:effectLst/>
                        </a:rPr>
                        <a:t>token of receipt</a:t>
                      </a:r>
                    </a:p>
                    <a:p>
                      <a:pPr marL="0" marR="0" algn="just">
                        <a:spcBef>
                          <a:spcPts val="0"/>
                        </a:spcBef>
                        <a:spcAft>
                          <a:spcPts val="0"/>
                        </a:spcAft>
                      </a:pPr>
                      <a:r>
                        <a:rPr lang="en-US" sz="1100" dirty="0">
                          <a:effectLst/>
                        </a:rPr>
                        <a:t>of P.B.</a:t>
                      </a:r>
                      <a:endParaRPr lang="en-US" sz="1100" dirty="0">
                        <a:effectLst/>
                        <a:latin typeface="Calibri"/>
                        <a:ea typeface="Calibri"/>
                        <a:cs typeface="Times New Roman"/>
                      </a:endParaRPr>
                    </a:p>
                  </a:txBody>
                  <a:tcPr marL="67257" marR="67257" marT="0" marB="0"/>
                </a:tc>
                <a:tc>
                  <a:txBody>
                    <a:bodyPr/>
                    <a:lstStyle/>
                    <a:p>
                      <a:pPr marL="0" marR="0" algn="just">
                        <a:lnSpc>
                          <a:spcPct val="115000"/>
                        </a:lnSpc>
                        <a:spcBef>
                          <a:spcPts val="0"/>
                        </a:spcBef>
                        <a:spcAft>
                          <a:spcPts val="0"/>
                        </a:spcAft>
                      </a:pPr>
                      <a:r>
                        <a:rPr lang="en-US" sz="1100" dirty="0">
                          <a:effectLst/>
                        </a:rPr>
                        <a:t>If no, whether</a:t>
                      </a:r>
                    </a:p>
                    <a:p>
                      <a:pPr marL="0" marR="0" algn="just">
                        <a:lnSpc>
                          <a:spcPct val="115000"/>
                        </a:lnSpc>
                        <a:spcBef>
                          <a:spcPts val="0"/>
                        </a:spcBef>
                        <a:spcAft>
                          <a:spcPts val="0"/>
                        </a:spcAft>
                      </a:pPr>
                      <a:r>
                        <a:rPr lang="en-US" sz="1100" dirty="0">
                          <a:effectLst/>
                        </a:rPr>
                        <a:t>the RO has taken action to deliver the P.B at  the person’s</a:t>
                      </a:r>
                    </a:p>
                    <a:p>
                      <a:pPr marL="0" marR="0" algn="just">
                        <a:lnSpc>
                          <a:spcPct val="115000"/>
                        </a:lnSpc>
                        <a:spcBef>
                          <a:spcPts val="0"/>
                        </a:spcBef>
                        <a:spcAft>
                          <a:spcPts val="0"/>
                        </a:spcAft>
                      </a:pPr>
                      <a:r>
                        <a:rPr lang="en-US" sz="1100" dirty="0">
                          <a:effectLst/>
                        </a:rPr>
                        <a:t>address </a:t>
                      </a:r>
                    </a:p>
                    <a:p>
                      <a:pPr marL="0" marR="0" algn="just">
                        <a:lnSpc>
                          <a:spcPct val="115000"/>
                        </a:lnSpc>
                        <a:spcBef>
                          <a:spcPts val="0"/>
                        </a:spcBef>
                        <a:spcAft>
                          <a:spcPts val="0"/>
                        </a:spcAft>
                      </a:pPr>
                      <a:r>
                        <a:rPr lang="en-US" sz="1100" dirty="0">
                          <a:effectLst/>
                        </a:rPr>
                        <a:t> </a:t>
                      </a:r>
                    </a:p>
                    <a:p>
                      <a:pPr marL="0" marR="0" algn="just">
                        <a:lnSpc>
                          <a:spcPct val="115000"/>
                        </a:lnSpc>
                        <a:spcBef>
                          <a:spcPts val="0"/>
                        </a:spcBef>
                        <a:spcAft>
                          <a:spcPts val="0"/>
                        </a:spcAft>
                      </a:pPr>
                      <a:r>
                        <a:rPr lang="en-US" sz="1100" dirty="0">
                          <a:effectLst/>
                        </a:rPr>
                        <a:t>(Date of Delivery)</a:t>
                      </a:r>
                      <a:endParaRPr lang="en-US" sz="1100" dirty="0">
                        <a:effectLst/>
                        <a:latin typeface="Calibri"/>
                        <a:ea typeface="Calibri"/>
                        <a:cs typeface="Times New Roman"/>
                      </a:endParaRPr>
                    </a:p>
                  </a:txBody>
                  <a:tcPr marL="67257" marR="67257" marT="0" marB="0"/>
                </a:tc>
                <a:tc>
                  <a:txBody>
                    <a:bodyPr/>
                    <a:lstStyle/>
                    <a:p>
                      <a:pPr marL="0" marR="0" algn="just">
                        <a:lnSpc>
                          <a:spcPct val="115000"/>
                        </a:lnSpc>
                        <a:spcBef>
                          <a:spcPts val="0"/>
                        </a:spcBef>
                        <a:spcAft>
                          <a:spcPts val="0"/>
                        </a:spcAft>
                      </a:pPr>
                      <a:r>
                        <a:rPr lang="en-US" sz="1100" dirty="0">
                          <a:effectLst/>
                        </a:rPr>
                        <a:t>Whether the person voted at the facilitation centre</a:t>
                      </a:r>
                    </a:p>
                    <a:p>
                      <a:pPr marL="0" marR="0" algn="just">
                        <a:lnSpc>
                          <a:spcPct val="115000"/>
                        </a:lnSpc>
                        <a:spcBef>
                          <a:spcPts val="0"/>
                        </a:spcBef>
                        <a:spcAft>
                          <a:spcPts val="0"/>
                        </a:spcAft>
                      </a:pPr>
                      <a:r>
                        <a:rPr lang="en-US" sz="1100" dirty="0">
                          <a:effectLst/>
                        </a:rPr>
                        <a:t> </a:t>
                      </a:r>
                    </a:p>
                    <a:p>
                      <a:pPr marL="0" marR="0" algn="just">
                        <a:lnSpc>
                          <a:spcPct val="115000"/>
                        </a:lnSpc>
                        <a:spcBef>
                          <a:spcPts val="0"/>
                        </a:spcBef>
                        <a:spcAft>
                          <a:spcPts val="0"/>
                        </a:spcAft>
                      </a:pPr>
                      <a:r>
                        <a:rPr lang="en-US" sz="1100" dirty="0">
                          <a:effectLst/>
                        </a:rPr>
                        <a:t> (Yes / No )</a:t>
                      </a:r>
                      <a:endParaRPr lang="en-US" sz="1100" dirty="0">
                        <a:effectLst/>
                        <a:latin typeface="Calibri"/>
                        <a:ea typeface="Calibri"/>
                        <a:cs typeface="Times New Roman"/>
                      </a:endParaRPr>
                    </a:p>
                  </a:txBody>
                  <a:tcPr marL="67257" marR="67257" marT="0" marB="0"/>
                </a:tc>
                <a:extLst>
                  <a:ext uri="{0D108BD9-81ED-4DB2-BD59-A6C34878D82A}">
                    <a16:rowId xmlns:a16="http://schemas.microsoft.com/office/drawing/2014/main" xmlns="" val="10000"/>
                  </a:ext>
                </a:extLst>
              </a:tr>
              <a:tr h="396655">
                <a:tc>
                  <a:txBody>
                    <a:bodyPr/>
                    <a:lstStyle/>
                    <a:p>
                      <a:pPr marL="0" marR="0" algn="ctr">
                        <a:spcBef>
                          <a:spcPts val="0"/>
                        </a:spcBef>
                        <a:spcAft>
                          <a:spcPts val="0"/>
                        </a:spcAft>
                      </a:pPr>
                      <a:r>
                        <a:rPr lang="en-US" sz="1100" dirty="0">
                          <a:effectLst/>
                        </a:rPr>
                        <a:t>1</a:t>
                      </a:r>
                      <a:endParaRPr lang="en-US" sz="1100" dirty="0">
                        <a:effectLst/>
                        <a:latin typeface="Calibri"/>
                        <a:ea typeface="Calibri"/>
                        <a:cs typeface="Times New Roman"/>
                      </a:endParaRPr>
                    </a:p>
                  </a:txBody>
                  <a:tcPr marL="67257" marR="67257" marT="0" marB="0"/>
                </a:tc>
                <a:tc>
                  <a:txBody>
                    <a:bodyPr/>
                    <a:lstStyle/>
                    <a:p>
                      <a:pPr marL="0" marR="0" algn="ctr">
                        <a:lnSpc>
                          <a:spcPct val="115000"/>
                        </a:lnSpc>
                        <a:spcBef>
                          <a:spcPts val="0"/>
                        </a:spcBef>
                        <a:spcAft>
                          <a:spcPts val="0"/>
                        </a:spcAft>
                      </a:pPr>
                      <a:r>
                        <a:rPr lang="en-US" sz="1100" dirty="0">
                          <a:effectLst/>
                        </a:rPr>
                        <a:t>2</a:t>
                      </a:r>
                      <a:endParaRPr lang="en-US" sz="1100" dirty="0">
                        <a:effectLst/>
                        <a:latin typeface="Calibri"/>
                        <a:ea typeface="Calibri"/>
                        <a:cs typeface="Times New Roman"/>
                      </a:endParaRPr>
                    </a:p>
                  </a:txBody>
                  <a:tcPr marL="67257" marR="67257" marT="0" marB="0"/>
                </a:tc>
                <a:tc>
                  <a:txBody>
                    <a:bodyPr/>
                    <a:lstStyle/>
                    <a:p>
                      <a:pPr marL="0" marR="0" algn="ctr">
                        <a:lnSpc>
                          <a:spcPct val="115000"/>
                        </a:lnSpc>
                        <a:spcBef>
                          <a:spcPts val="0"/>
                        </a:spcBef>
                        <a:spcAft>
                          <a:spcPts val="0"/>
                        </a:spcAft>
                      </a:pPr>
                      <a:r>
                        <a:rPr lang="en-US" sz="1100" dirty="0">
                          <a:effectLst/>
                        </a:rPr>
                        <a:t>3</a:t>
                      </a:r>
                      <a:endParaRPr lang="en-US" sz="1100" dirty="0">
                        <a:effectLst/>
                        <a:latin typeface="Calibri"/>
                        <a:ea typeface="Calibri"/>
                        <a:cs typeface="Times New Roman"/>
                      </a:endParaRPr>
                    </a:p>
                  </a:txBody>
                  <a:tcPr marL="67257" marR="67257" marT="0" marB="0"/>
                </a:tc>
                <a:tc>
                  <a:txBody>
                    <a:bodyPr/>
                    <a:lstStyle/>
                    <a:p>
                      <a:pPr marL="0" marR="0" algn="ctr">
                        <a:lnSpc>
                          <a:spcPct val="115000"/>
                        </a:lnSpc>
                        <a:spcBef>
                          <a:spcPts val="0"/>
                        </a:spcBef>
                        <a:spcAft>
                          <a:spcPts val="0"/>
                        </a:spcAft>
                      </a:pPr>
                      <a:r>
                        <a:rPr lang="en-US" sz="1100" dirty="0">
                          <a:effectLst/>
                        </a:rPr>
                        <a:t>4</a:t>
                      </a:r>
                      <a:endParaRPr lang="en-US" sz="1100" dirty="0">
                        <a:effectLst/>
                        <a:latin typeface="Calibri"/>
                        <a:ea typeface="Calibri"/>
                        <a:cs typeface="Times New Roman"/>
                      </a:endParaRPr>
                    </a:p>
                  </a:txBody>
                  <a:tcPr marL="67257" marR="67257" marT="0" marB="0"/>
                </a:tc>
                <a:tc>
                  <a:txBody>
                    <a:bodyPr/>
                    <a:lstStyle/>
                    <a:p>
                      <a:pPr marL="0" marR="0" algn="ctr">
                        <a:lnSpc>
                          <a:spcPct val="115000"/>
                        </a:lnSpc>
                        <a:spcBef>
                          <a:spcPts val="0"/>
                        </a:spcBef>
                        <a:spcAft>
                          <a:spcPts val="0"/>
                        </a:spcAft>
                      </a:pPr>
                      <a:r>
                        <a:rPr lang="en-US" sz="1100" dirty="0">
                          <a:effectLst/>
                        </a:rPr>
                        <a:t>5</a:t>
                      </a:r>
                      <a:endParaRPr lang="en-US" sz="1100" dirty="0">
                        <a:effectLst/>
                        <a:latin typeface="Calibri"/>
                        <a:ea typeface="Calibri"/>
                        <a:cs typeface="Times New Roman"/>
                      </a:endParaRPr>
                    </a:p>
                  </a:txBody>
                  <a:tcPr marL="67257" marR="67257" marT="0" marB="0"/>
                </a:tc>
                <a:tc>
                  <a:txBody>
                    <a:bodyPr/>
                    <a:lstStyle/>
                    <a:p>
                      <a:pPr marL="0" marR="0" algn="ctr">
                        <a:lnSpc>
                          <a:spcPct val="115000"/>
                        </a:lnSpc>
                        <a:spcBef>
                          <a:spcPts val="0"/>
                        </a:spcBef>
                        <a:spcAft>
                          <a:spcPts val="0"/>
                        </a:spcAft>
                      </a:pPr>
                      <a:r>
                        <a:rPr lang="en-US" sz="1100" dirty="0">
                          <a:effectLst/>
                        </a:rPr>
                        <a:t>6</a:t>
                      </a:r>
                      <a:endParaRPr lang="en-US" sz="1100" dirty="0">
                        <a:effectLst/>
                        <a:latin typeface="Calibri"/>
                        <a:ea typeface="Calibri"/>
                        <a:cs typeface="Times New Roman"/>
                      </a:endParaRPr>
                    </a:p>
                  </a:txBody>
                  <a:tcPr marL="67257" marR="67257" marT="0" marB="0"/>
                </a:tc>
                <a:tc>
                  <a:txBody>
                    <a:bodyPr/>
                    <a:lstStyle/>
                    <a:p>
                      <a:pPr marL="0" marR="0" algn="ctr">
                        <a:lnSpc>
                          <a:spcPct val="115000"/>
                        </a:lnSpc>
                        <a:spcBef>
                          <a:spcPts val="0"/>
                        </a:spcBef>
                        <a:spcAft>
                          <a:spcPts val="0"/>
                        </a:spcAft>
                      </a:pPr>
                      <a:r>
                        <a:rPr lang="en-US" sz="1100" dirty="0">
                          <a:effectLst/>
                        </a:rPr>
                        <a:t>7</a:t>
                      </a:r>
                      <a:endParaRPr lang="en-US" sz="1100" dirty="0">
                        <a:effectLst/>
                        <a:latin typeface="Calibri"/>
                        <a:ea typeface="Calibri"/>
                        <a:cs typeface="Times New Roman"/>
                      </a:endParaRPr>
                    </a:p>
                  </a:txBody>
                  <a:tcPr marL="67257" marR="67257" marT="0" marB="0"/>
                </a:tc>
                <a:tc>
                  <a:txBody>
                    <a:bodyPr/>
                    <a:lstStyle/>
                    <a:p>
                      <a:pPr marL="0" marR="0" algn="ctr">
                        <a:lnSpc>
                          <a:spcPct val="115000"/>
                        </a:lnSpc>
                        <a:spcBef>
                          <a:spcPts val="0"/>
                        </a:spcBef>
                        <a:spcAft>
                          <a:spcPts val="0"/>
                        </a:spcAft>
                      </a:pPr>
                      <a:r>
                        <a:rPr lang="en-US" sz="1100" dirty="0">
                          <a:effectLst/>
                        </a:rPr>
                        <a:t>8</a:t>
                      </a:r>
                      <a:endParaRPr lang="en-US" sz="1100" dirty="0">
                        <a:effectLst/>
                        <a:latin typeface="Calibri"/>
                        <a:ea typeface="Calibri"/>
                        <a:cs typeface="Times New Roman"/>
                      </a:endParaRPr>
                    </a:p>
                  </a:txBody>
                  <a:tcPr marL="67257" marR="67257" marT="0" marB="0"/>
                </a:tc>
                <a:tc>
                  <a:txBody>
                    <a:bodyPr/>
                    <a:lstStyle/>
                    <a:p>
                      <a:pPr marL="0" marR="0" algn="ctr">
                        <a:lnSpc>
                          <a:spcPct val="115000"/>
                        </a:lnSpc>
                        <a:spcBef>
                          <a:spcPts val="0"/>
                        </a:spcBef>
                        <a:spcAft>
                          <a:spcPts val="0"/>
                        </a:spcAft>
                      </a:pPr>
                      <a:r>
                        <a:rPr lang="en-US" sz="1100" dirty="0">
                          <a:effectLst/>
                        </a:rPr>
                        <a:t>9</a:t>
                      </a:r>
                      <a:endParaRPr lang="en-US" sz="1100" dirty="0">
                        <a:effectLst/>
                        <a:latin typeface="Calibri"/>
                        <a:ea typeface="Calibri"/>
                        <a:cs typeface="Times New Roman"/>
                      </a:endParaRPr>
                    </a:p>
                  </a:txBody>
                  <a:tcPr marL="67257" marR="67257" marT="0" marB="0"/>
                </a:tc>
                <a:tc>
                  <a:txBody>
                    <a:bodyPr/>
                    <a:lstStyle/>
                    <a:p>
                      <a:pPr marL="0" marR="0" algn="ctr">
                        <a:spcBef>
                          <a:spcPts val="0"/>
                        </a:spcBef>
                        <a:spcAft>
                          <a:spcPts val="0"/>
                        </a:spcAft>
                      </a:pPr>
                      <a:r>
                        <a:rPr lang="en-US" sz="1100" dirty="0">
                          <a:effectLst/>
                        </a:rPr>
                        <a:t>10</a:t>
                      </a:r>
                      <a:endParaRPr lang="en-US" sz="1100" dirty="0">
                        <a:effectLst/>
                        <a:latin typeface="Calibri"/>
                        <a:ea typeface="Calibri"/>
                        <a:cs typeface="Times New Roman"/>
                      </a:endParaRPr>
                    </a:p>
                  </a:txBody>
                  <a:tcPr marL="67257" marR="67257" marT="0" marB="0"/>
                </a:tc>
                <a:extLst>
                  <a:ext uri="{0D108BD9-81ED-4DB2-BD59-A6C34878D82A}">
                    <a16:rowId xmlns:a16="http://schemas.microsoft.com/office/drawing/2014/main" xmlns="" val="10001"/>
                  </a:ext>
                </a:extLst>
              </a:tr>
              <a:tr h="396655">
                <a:tc>
                  <a:txBody>
                    <a:bodyPr/>
                    <a:lstStyle/>
                    <a:p>
                      <a:pPr marL="0" marR="0" algn="ctr">
                        <a:spcBef>
                          <a:spcPts val="0"/>
                        </a:spcBef>
                        <a:spcAft>
                          <a:spcPts val="0"/>
                        </a:spcAft>
                      </a:pPr>
                      <a:r>
                        <a:rPr lang="en-US" sz="1100" dirty="0">
                          <a:effectLst/>
                        </a:rPr>
                        <a:t> </a:t>
                      </a:r>
                      <a:endParaRPr lang="en-US" sz="1100" dirty="0">
                        <a:effectLst/>
                        <a:latin typeface="Calibri"/>
                        <a:ea typeface="Calibri"/>
                        <a:cs typeface="Times New Roman"/>
                      </a:endParaRPr>
                    </a:p>
                  </a:txBody>
                  <a:tcPr marL="67257" marR="67257" marT="0" marB="0"/>
                </a:tc>
                <a:tc>
                  <a:txBody>
                    <a:bodyPr/>
                    <a:lstStyle/>
                    <a:p>
                      <a:pPr marL="0" marR="0" algn="just">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7257" marR="67257" marT="0" marB="0"/>
                </a:tc>
                <a:tc>
                  <a:txBody>
                    <a:bodyPr/>
                    <a:lstStyle/>
                    <a:p>
                      <a:pPr marL="0" marR="0" algn="just">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7257" marR="67257" marT="0" marB="0"/>
                </a:tc>
                <a:tc>
                  <a:txBody>
                    <a:bodyPr/>
                    <a:lstStyle/>
                    <a:p>
                      <a:pPr marL="0" marR="0" algn="just">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7257" marR="67257" marT="0" marB="0"/>
                </a:tc>
                <a:tc>
                  <a:txBody>
                    <a:bodyPr/>
                    <a:lstStyle/>
                    <a:p>
                      <a:pPr marL="0" marR="0" algn="just">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7257" marR="67257" marT="0" marB="0"/>
                </a:tc>
                <a:tc>
                  <a:txBody>
                    <a:bodyPr/>
                    <a:lstStyle/>
                    <a:p>
                      <a:pPr marL="0" marR="0" algn="just">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7257" marR="67257" marT="0" marB="0"/>
                </a:tc>
                <a:tc>
                  <a:txBody>
                    <a:bodyPr/>
                    <a:lstStyle/>
                    <a:p>
                      <a:pPr marL="0" marR="0" algn="just">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7257" marR="67257" marT="0" marB="0"/>
                </a:tc>
                <a:tc>
                  <a:txBody>
                    <a:bodyPr/>
                    <a:lstStyle/>
                    <a:p>
                      <a:pPr marL="0" marR="0" algn="just">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7257" marR="67257" marT="0" marB="0"/>
                </a:tc>
                <a:tc>
                  <a:txBody>
                    <a:bodyPr/>
                    <a:lstStyle/>
                    <a:p>
                      <a:pPr marL="0" marR="0" algn="just">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7257" marR="67257" marT="0" marB="0"/>
                </a:tc>
                <a:tc>
                  <a:txBody>
                    <a:bodyPr/>
                    <a:lstStyle/>
                    <a:p>
                      <a:pPr marL="0" marR="0" algn="just">
                        <a:spcBef>
                          <a:spcPts val="0"/>
                        </a:spcBef>
                        <a:spcAft>
                          <a:spcPts val="0"/>
                        </a:spcAft>
                      </a:pPr>
                      <a:r>
                        <a:rPr lang="en-US" sz="1100" dirty="0">
                          <a:effectLst/>
                        </a:rPr>
                        <a:t> </a:t>
                      </a:r>
                      <a:endParaRPr lang="en-US" sz="1100" dirty="0">
                        <a:effectLst/>
                        <a:latin typeface="Calibri"/>
                        <a:ea typeface="Calibri"/>
                        <a:cs typeface="Times New Roman"/>
                      </a:endParaRPr>
                    </a:p>
                  </a:txBody>
                  <a:tcPr marL="67257" marR="67257" marT="0" marB="0"/>
                </a:tc>
                <a:extLst>
                  <a:ext uri="{0D108BD9-81ED-4DB2-BD59-A6C34878D82A}">
                    <a16:rowId xmlns:a16="http://schemas.microsoft.com/office/drawing/2014/main" xmlns="" val="10002"/>
                  </a:ext>
                </a:extLst>
              </a:tr>
              <a:tr h="396655">
                <a:tc>
                  <a:txBody>
                    <a:bodyPr/>
                    <a:lstStyle/>
                    <a:p>
                      <a:pPr marL="0" marR="0" algn="ctr">
                        <a:spcBef>
                          <a:spcPts val="0"/>
                        </a:spcBef>
                        <a:spcAft>
                          <a:spcPts val="0"/>
                        </a:spcAft>
                      </a:pPr>
                      <a:r>
                        <a:rPr lang="en-US" sz="1100" dirty="0">
                          <a:effectLst/>
                        </a:rPr>
                        <a:t> </a:t>
                      </a:r>
                      <a:endParaRPr lang="en-US" sz="1100" dirty="0">
                        <a:effectLst/>
                        <a:latin typeface="Calibri"/>
                        <a:ea typeface="Calibri"/>
                        <a:cs typeface="Times New Roman"/>
                      </a:endParaRPr>
                    </a:p>
                  </a:txBody>
                  <a:tcPr marL="67257" marR="67257" marT="0" marB="0"/>
                </a:tc>
                <a:tc>
                  <a:txBody>
                    <a:bodyPr/>
                    <a:lstStyle/>
                    <a:p>
                      <a:pPr marL="0" marR="0" algn="just">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7257" marR="67257" marT="0" marB="0"/>
                </a:tc>
                <a:tc>
                  <a:txBody>
                    <a:bodyPr/>
                    <a:lstStyle/>
                    <a:p>
                      <a:pPr marL="0" marR="0" algn="just">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7257" marR="67257" marT="0" marB="0"/>
                </a:tc>
                <a:tc>
                  <a:txBody>
                    <a:bodyPr/>
                    <a:lstStyle/>
                    <a:p>
                      <a:pPr marL="0" marR="0" algn="just">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7257" marR="67257" marT="0" marB="0"/>
                </a:tc>
                <a:tc>
                  <a:txBody>
                    <a:bodyPr/>
                    <a:lstStyle/>
                    <a:p>
                      <a:pPr marL="0" marR="0" algn="just">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7257" marR="67257" marT="0" marB="0"/>
                </a:tc>
                <a:tc>
                  <a:txBody>
                    <a:bodyPr/>
                    <a:lstStyle/>
                    <a:p>
                      <a:pPr marL="0" marR="0" algn="just">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7257" marR="67257" marT="0" marB="0"/>
                </a:tc>
                <a:tc>
                  <a:txBody>
                    <a:bodyPr/>
                    <a:lstStyle/>
                    <a:p>
                      <a:pPr marL="0" marR="0" algn="just">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7257" marR="67257" marT="0" marB="0"/>
                </a:tc>
                <a:tc>
                  <a:txBody>
                    <a:bodyPr/>
                    <a:lstStyle/>
                    <a:p>
                      <a:pPr marL="0" marR="0" algn="just">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7257" marR="67257" marT="0" marB="0"/>
                </a:tc>
                <a:tc>
                  <a:txBody>
                    <a:bodyPr/>
                    <a:lstStyle/>
                    <a:p>
                      <a:pPr marL="0" marR="0" algn="just">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7257" marR="67257" marT="0" marB="0"/>
                </a:tc>
                <a:tc>
                  <a:txBody>
                    <a:bodyPr/>
                    <a:lstStyle/>
                    <a:p>
                      <a:pPr marL="0" marR="0" algn="just">
                        <a:spcBef>
                          <a:spcPts val="0"/>
                        </a:spcBef>
                        <a:spcAft>
                          <a:spcPts val="0"/>
                        </a:spcAft>
                      </a:pPr>
                      <a:r>
                        <a:rPr lang="en-US" sz="1100" dirty="0">
                          <a:effectLst/>
                        </a:rPr>
                        <a:t> </a:t>
                      </a:r>
                      <a:endParaRPr lang="en-US" sz="1100" dirty="0">
                        <a:effectLst/>
                        <a:latin typeface="Calibri"/>
                        <a:ea typeface="Calibri"/>
                        <a:cs typeface="Times New Roman"/>
                      </a:endParaRPr>
                    </a:p>
                  </a:txBody>
                  <a:tcPr marL="67257" marR="67257" marT="0" marB="0"/>
                </a:tc>
                <a:extLst>
                  <a:ext uri="{0D108BD9-81ED-4DB2-BD59-A6C34878D82A}">
                    <a16:rowId xmlns:a16="http://schemas.microsoft.com/office/drawing/2014/main" xmlns="" val="10003"/>
                  </a:ext>
                </a:extLst>
              </a:tr>
              <a:tr h="396655">
                <a:tc>
                  <a:txBody>
                    <a:bodyPr/>
                    <a:lstStyle/>
                    <a:p>
                      <a:pPr marL="0" marR="0" algn="ctr">
                        <a:spcBef>
                          <a:spcPts val="0"/>
                        </a:spcBef>
                        <a:spcAft>
                          <a:spcPts val="0"/>
                        </a:spcAft>
                      </a:pPr>
                      <a:r>
                        <a:rPr lang="en-US" sz="1100" dirty="0">
                          <a:effectLst/>
                        </a:rPr>
                        <a:t> </a:t>
                      </a:r>
                      <a:endParaRPr lang="en-US" sz="1100" dirty="0">
                        <a:effectLst/>
                        <a:latin typeface="Calibri"/>
                        <a:ea typeface="Calibri"/>
                        <a:cs typeface="Times New Roman"/>
                      </a:endParaRPr>
                    </a:p>
                  </a:txBody>
                  <a:tcPr marL="67257" marR="67257" marT="0" marB="0"/>
                </a:tc>
                <a:tc>
                  <a:txBody>
                    <a:bodyPr/>
                    <a:lstStyle/>
                    <a:p>
                      <a:pPr marL="0" marR="0" algn="just">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7257" marR="67257" marT="0" marB="0"/>
                </a:tc>
                <a:tc>
                  <a:txBody>
                    <a:bodyPr/>
                    <a:lstStyle/>
                    <a:p>
                      <a:pPr marL="0" marR="0" algn="just">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7257" marR="67257" marT="0" marB="0"/>
                </a:tc>
                <a:tc>
                  <a:txBody>
                    <a:bodyPr/>
                    <a:lstStyle/>
                    <a:p>
                      <a:pPr marL="0" marR="0" algn="just">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7257" marR="67257" marT="0" marB="0"/>
                </a:tc>
                <a:tc>
                  <a:txBody>
                    <a:bodyPr/>
                    <a:lstStyle/>
                    <a:p>
                      <a:pPr marL="0" marR="0" algn="just">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7257" marR="67257" marT="0" marB="0"/>
                </a:tc>
                <a:tc>
                  <a:txBody>
                    <a:bodyPr/>
                    <a:lstStyle/>
                    <a:p>
                      <a:pPr marL="0" marR="0" algn="just">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7257" marR="67257" marT="0" marB="0"/>
                </a:tc>
                <a:tc>
                  <a:txBody>
                    <a:bodyPr/>
                    <a:lstStyle/>
                    <a:p>
                      <a:pPr marL="0" marR="0" algn="just">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7257" marR="67257" marT="0" marB="0"/>
                </a:tc>
                <a:tc>
                  <a:txBody>
                    <a:bodyPr/>
                    <a:lstStyle/>
                    <a:p>
                      <a:pPr marL="0" marR="0" algn="just">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7257" marR="67257" marT="0" marB="0"/>
                </a:tc>
                <a:tc>
                  <a:txBody>
                    <a:bodyPr/>
                    <a:lstStyle/>
                    <a:p>
                      <a:pPr marL="0" marR="0" algn="just">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7257" marR="67257" marT="0" marB="0"/>
                </a:tc>
                <a:tc>
                  <a:txBody>
                    <a:bodyPr/>
                    <a:lstStyle/>
                    <a:p>
                      <a:pPr marL="0" marR="0" algn="just">
                        <a:spcBef>
                          <a:spcPts val="0"/>
                        </a:spcBef>
                        <a:spcAft>
                          <a:spcPts val="0"/>
                        </a:spcAft>
                      </a:pPr>
                      <a:r>
                        <a:rPr lang="en-US" sz="1100" dirty="0">
                          <a:effectLst/>
                        </a:rPr>
                        <a:t> </a:t>
                      </a:r>
                      <a:endParaRPr lang="en-US" sz="1100" dirty="0">
                        <a:effectLst/>
                        <a:latin typeface="Calibri"/>
                        <a:ea typeface="Calibri"/>
                        <a:cs typeface="Times New Roman"/>
                      </a:endParaRPr>
                    </a:p>
                  </a:txBody>
                  <a:tcPr marL="67257" marR="67257" marT="0" marB="0"/>
                </a:tc>
                <a:extLst>
                  <a:ext uri="{0D108BD9-81ED-4DB2-BD59-A6C34878D82A}">
                    <a16:rowId xmlns:a16="http://schemas.microsoft.com/office/drawing/2014/main" xmlns="" val="10004"/>
                  </a:ext>
                </a:extLst>
              </a:tr>
              <a:tr h="396655">
                <a:tc>
                  <a:txBody>
                    <a:bodyPr/>
                    <a:lstStyle/>
                    <a:p>
                      <a:pPr marL="0" marR="0" algn="ctr">
                        <a:spcBef>
                          <a:spcPts val="0"/>
                        </a:spcBef>
                        <a:spcAft>
                          <a:spcPts val="0"/>
                        </a:spcAft>
                      </a:pPr>
                      <a:r>
                        <a:rPr lang="en-US" sz="1100" dirty="0">
                          <a:effectLst/>
                        </a:rPr>
                        <a:t> </a:t>
                      </a:r>
                      <a:endParaRPr lang="en-US" sz="1100" dirty="0">
                        <a:effectLst/>
                        <a:latin typeface="Calibri"/>
                        <a:ea typeface="Calibri"/>
                        <a:cs typeface="Times New Roman"/>
                      </a:endParaRPr>
                    </a:p>
                  </a:txBody>
                  <a:tcPr marL="67257" marR="67257" marT="0" marB="0"/>
                </a:tc>
                <a:tc>
                  <a:txBody>
                    <a:bodyPr/>
                    <a:lstStyle/>
                    <a:p>
                      <a:pPr marL="0" marR="0" algn="just">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7257" marR="67257" marT="0" marB="0"/>
                </a:tc>
                <a:tc>
                  <a:txBody>
                    <a:bodyPr/>
                    <a:lstStyle/>
                    <a:p>
                      <a:pPr marL="0" marR="0" algn="just">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7257" marR="67257" marT="0" marB="0"/>
                </a:tc>
                <a:tc>
                  <a:txBody>
                    <a:bodyPr/>
                    <a:lstStyle/>
                    <a:p>
                      <a:pPr marL="0" marR="0" algn="just">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7257" marR="67257" marT="0" marB="0"/>
                </a:tc>
                <a:tc>
                  <a:txBody>
                    <a:bodyPr/>
                    <a:lstStyle/>
                    <a:p>
                      <a:pPr marL="0" marR="0" algn="just">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7257" marR="67257" marT="0" marB="0"/>
                </a:tc>
                <a:tc>
                  <a:txBody>
                    <a:bodyPr/>
                    <a:lstStyle/>
                    <a:p>
                      <a:pPr marL="0" marR="0" algn="just">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7257" marR="67257" marT="0" marB="0"/>
                </a:tc>
                <a:tc>
                  <a:txBody>
                    <a:bodyPr/>
                    <a:lstStyle/>
                    <a:p>
                      <a:pPr marL="0" marR="0" algn="just">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7257" marR="67257" marT="0" marB="0"/>
                </a:tc>
                <a:tc>
                  <a:txBody>
                    <a:bodyPr/>
                    <a:lstStyle/>
                    <a:p>
                      <a:pPr marL="0" marR="0" algn="just">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7257" marR="67257" marT="0" marB="0"/>
                </a:tc>
                <a:tc>
                  <a:txBody>
                    <a:bodyPr/>
                    <a:lstStyle/>
                    <a:p>
                      <a:pPr marL="0" marR="0" algn="just">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7257" marR="67257" marT="0" marB="0"/>
                </a:tc>
                <a:tc>
                  <a:txBody>
                    <a:bodyPr/>
                    <a:lstStyle/>
                    <a:p>
                      <a:pPr marL="0" marR="0" algn="just">
                        <a:spcBef>
                          <a:spcPts val="0"/>
                        </a:spcBef>
                        <a:spcAft>
                          <a:spcPts val="0"/>
                        </a:spcAft>
                      </a:pPr>
                      <a:r>
                        <a:rPr lang="en-US" sz="1100" dirty="0">
                          <a:effectLst/>
                        </a:rPr>
                        <a:t> </a:t>
                      </a:r>
                      <a:endParaRPr lang="en-US" sz="1100" dirty="0">
                        <a:effectLst/>
                        <a:latin typeface="Calibri"/>
                        <a:ea typeface="Calibri"/>
                        <a:cs typeface="Times New Roman"/>
                      </a:endParaRPr>
                    </a:p>
                  </a:txBody>
                  <a:tcPr marL="67257" marR="67257" marT="0" marB="0"/>
                </a:tc>
                <a:extLst>
                  <a:ext uri="{0D108BD9-81ED-4DB2-BD59-A6C34878D82A}">
                    <a16:rowId xmlns:a16="http://schemas.microsoft.com/office/drawing/2014/main" xmlns="" val="10005"/>
                  </a:ext>
                </a:extLst>
              </a:tr>
              <a:tr h="396655">
                <a:tc>
                  <a:txBody>
                    <a:bodyPr/>
                    <a:lstStyle/>
                    <a:p>
                      <a:pPr marL="0" marR="0" algn="ctr">
                        <a:spcBef>
                          <a:spcPts val="0"/>
                        </a:spcBef>
                        <a:spcAft>
                          <a:spcPts val="0"/>
                        </a:spcAft>
                      </a:pPr>
                      <a:r>
                        <a:rPr lang="en-US" sz="1100" dirty="0">
                          <a:effectLst/>
                        </a:rPr>
                        <a:t> </a:t>
                      </a:r>
                      <a:endParaRPr lang="en-US" sz="1100" dirty="0">
                        <a:effectLst/>
                        <a:latin typeface="Calibri"/>
                        <a:ea typeface="Calibri"/>
                        <a:cs typeface="Times New Roman"/>
                      </a:endParaRPr>
                    </a:p>
                  </a:txBody>
                  <a:tcPr marL="67257" marR="67257" marT="0" marB="0"/>
                </a:tc>
                <a:tc>
                  <a:txBody>
                    <a:bodyPr/>
                    <a:lstStyle/>
                    <a:p>
                      <a:pPr marL="0" marR="0" algn="just">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7257" marR="67257" marT="0" marB="0"/>
                </a:tc>
                <a:tc>
                  <a:txBody>
                    <a:bodyPr/>
                    <a:lstStyle/>
                    <a:p>
                      <a:pPr marL="0" marR="0" algn="just">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7257" marR="67257" marT="0" marB="0"/>
                </a:tc>
                <a:tc>
                  <a:txBody>
                    <a:bodyPr/>
                    <a:lstStyle/>
                    <a:p>
                      <a:pPr marL="0" marR="0" algn="just">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7257" marR="67257" marT="0" marB="0"/>
                </a:tc>
                <a:tc>
                  <a:txBody>
                    <a:bodyPr/>
                    <a:lstStyle/>
                    <a:p>
                      <a:pPr marL="0" marR="0" algn="just">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7257" marR="67257" marT="0" marB="0"/>
                </a:tc>
                <a:tc>
                  <a:txBody>
                    <a:bodyPr/>
                    <a:lstStyle/>
                    <a:p>
                      <a:pPr marL="0" marR="0" algn="just">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7257" marR="67257" marT="0" marB="0"/>
                </a:tc>
                <a:tc>
                  <a:txBody>
                    <a:bodyPr/>
                    <a:lstStyle/>
                    <a:p>
                      <a:pPr marL="0" marR="0" algn="just">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7257" marR="67257" marT="0" marB="0"/>
                </a:tc>
                <a:tc>
                  <a:txBody>
                    <a:bodyPr/>
                    <a:lstStyle/>
                    <a:p>
                      <a:pPr marL="0" marR="0" algn="just">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7257" marR="67257" marT="0" marB="0"/>
                </a:tc>
                <a:tc>
                  <a:txBody>
                    <a:bodyPr/>
                    <a:lstStyle/>
                    <a:p>
                      <a:pPr marL="0" marR="0" algn="just">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7257" marR="67257" marT="0" marB="0"/>
                </a:tc>
                <a:tc>
                  <a:txBody>
                    <a:bodyPr/>
                    <a:lstStyle/>
                    <a:p>
                      <a:pPr marL="0" marR="0" algn="just">
                        <a:spcBef>
                          <a:spcPts val="0"/>
                        </a:spcBef>
                        <a:spcAft>
                          <a:spcPts val="0"/>
                        </a:spcAft>
                      </a:pPr>
                      <a:r>
                        <a:rPr lang="en-US" sz="1100" dirty="0">
                          <a:effectLst/>
                        </a:rPr>
                        <a:t> </a:t>
                      </a:r>
                      <a:endParaRPr lang="en-US" sz="1100" dirty="0">
                        <a:effectLst/>
                        <a:latin typeface="Calibri"/>
                        <a:ea typeface="Calibri"/>
                        <a:cs typeface="Times New Roman"/>
                      </a:endParaRPr>
                    </a:p>
                  </a:txBody>
                  <a:tcPr marL="67257" marR="67257" marT="0" marB="0"/>
                </a:tc>
                <a:extLst>
                  <a:ext uri="{0D108BD9-81ED-4DB2-BD59-A6C34878D82A}">
                    <a16:rowId xmlns:a16="http://schemas.microsoft.com/office/drawing/2014/main" xmlns="" val="10006"/>
                  </a:ext>
                </a:extLst>
              </a:tr>
            </a:tbl>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251" y="571500"/>
            <a:ext cx="8281006" cy="6096000"/>
          </a:xfrm>
        </p:spPr>
        <p:txBody>
          <a:bodyPr>
            <a:normAutofit fontScale="92500"/>
          </a:bodyPr>
          <a:lstStyle/>
          <a:p>
            <a:pPr algn="just">
              <a:buNone/>
            </a:pPr>
            <a:r>
              <a:rPr lang="en-IN" sz="2250" b="1" dirty="0">
                <a:solidFill>
                  <a:srgbClr val="0070C0"/>
                </a:solidFill>
              </a:rPr>
              <a:t>Postal Ballot papers returned undelivered – procedure to be followed</a:t>
            </a:r>
          </a:p>
          <a:p>
            <a:pPr algn="just">
              <a:buNone/>
            </a:pPr>
            <a:r>
              <a:rPr lang="en-US" sz="2250" dirty="0"/>
              <a:t>(</a:t>
            </a:r>
            <a:r>
              <a:rPr lang="en-US" sz="2250" b="1" i="1" dirty="0">
                <a:solidFill>
                  <a:srgbClr val="7030A0"/>
                </a:solidFill>
              </a:rPr>
              <a:t>ECI instruction </a:t>
            </a:r>
            <a:r>
              <a:rPr lang="en-IN" sz="2250" b="1" i="1" dirty="0">
                <a:solidFill>
                  <a:srgbClr val="7030A0"/>
                </a:solidFill>
              </a:rPr>
              <a:t>No. 52/ECI/LET/FUNC/JUD/SDR/2017/</a:t>
            </a:r>
            <a:r>
              <a:rPr lang="en-IN" sz="2250" b="1" i="1" dirty="0" err="1">
                <a:solidFill>
                  <a:srgbClr val="7030A0"/>
                </a:solidFill>
              </a:rPr>
              <a:t>Vol.I</a:t>
            </a:r>
            <a:r>
              <a:rPr lang="en-IN" sz="2250" b="1" i="1" dirty="0">
                <a:solidFill>
                  <a:srgbClr val="7030A0"/>
                </a:solidFill>
              </a:rPr>
              <a:t>  dated 22</a:t>
            </a:r>
            <a:r>
              <a:rPr lang="en-IN" sz="2250" b="1" i="1" baseline="30000" dirty="0">
                <a:solidFill>
                  <a:srgbClr val="7030A0"/>
                </a:solidFill>
              </a:rPr>
              <a:t>nd</a:t>
            </a:r>
            <a:r>
              <a:rPr lang="en-IN" sz="2250" b="1" i="1" dirty="0">
                <a:solidFill>
                  <a:srgbClr val="7030A0"/>
                </a:solidFill>
              </a:rPr>
              <a:t> February, 2017) </a:t>
            </a:r>
          </a:p>
          <a:p>
            <a:pPr algn="just"/>
            <a:r>
              <a:rPr lang="en-IN" sz="2625" b="1" dirty="0"/>
              <a:t>If the postal ballot paper and the other connected papers sent by post is returned to the RO </a:t>
            </a:r>
            <a:r>
              <a:rPr lang="en-IN" sz="2750" b="1" dirty="0">
                <a:solidFill>
                  <a:srgbClr val="FF0000"/>
                </a:solidFill>
              </a:rPr>
              <a:t>undelivered</a:t>
            </a:r>
            <a:r>
              <a:rPr lang="en-IN" sz="2625" b="1" dirty="0"/>
              <a:t>, the RO may </a:t>
            </a:r>
            <a:r>
              <a:rPr lang="en-IN" sz="2750" b="1" dirty="0">
                <a:solidFill>
                  <a:srgbClr val="FF0000"/>
                </a:solidFill>
              </a:rPr>
              <a:t>re-issue them by post or may deliver it to the elector personally on request </a:t>
            </a:r>
            <a:r>
              <a:rPr lang="en-IN" sz="2625" b="1" dirty="0"/>
              <a:t>being made by the elector. </a:t>
            </a:r>
          </a:p>
          <a:p>
            <a:pPr algn="just"/>
            <a:r>
              <a:rPr lang="en-IN" sz="2625" b="1" dirty="0"/>
              <a:t>In those cases, where postal ballot paper is returned undelivered, and there is no request for re-issue, the Returning Officer shall keep them separately in an envelope </a:t>
            </a:r>
            <a:r>
              <a:rPr lang="en-IN" sz="2625" b="1" dirty="0" err="1"/>
              <a:t>superscribed</a:t>
            </a:r>
            <a:r>
              <a:rPr lang="en-IN" sz="2625" b="1" dirty="0"/>
              <a:t>  'Postal Ballot Papers Returned Undelivered'.</a:t>
            </a:r>
          </a:p>
          <a:p>
            <a:pPr algn="just"/>
            <a:r>
              <a:rPr lang="en-IN" sz="2625" b="1" dirty="0"/>
              <a:t>The Returning Officer shall also maintain a day-to-day record of the number of such postal ballots returned undelivered. This envelope should also be sealed and kept in the safe custody of DEO.</a:t>
            </a:r>
          </a:p>
        </p:txBody>
      </p:sp>
    </p:spTree>
    <p:extLst>
      <p:ext uri="{BB962C8B-B14F-4D97-AF65-F5344CB8AC3E}">
        <p14:creationId xmlns:p14="http://schemas.microsoft.com/office/powerpoint/2010/main" val="365707492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251" y="571500"/>
            <a:ext cx="8281006" cy="6096000"/>
          </a:xfrm>
        </p:spPr>
        <p:txBody>
          <a:bodyPr>
            <a:normAutofit/>
          </a:bodyPr>
          <a:lstStyle/>
          <a:p>
            <a:pPr marL="0" indent="0">
              <a:buNone/>
            </a:pPr>
            <a:r>
              <a:rPr lang="en-IN" sz="2000" b="1" dirty="0">
                <a:solidFill>
                  <a:srgbClr val="0070C0"/>
                </a:solidFill>
              </a:rPr>
              <a:t>Voting through Postal Ballot Papers – additional instruction</a:t>
            </a:r>
          </a:p>
          <a:p>
            <a:pPr marL="0" indent="0">
              <a:buNone/>
            </a:pPr>
            <a:r>
              <a:rPr lang="en-IN" sz="2000" b="1" i="1" dirty="0">
                <a:solidFill>
                  <a:srgbClr val="7030A0"/>
                </a:solidFill>
              </a:rPr>
              <a:t>(ECI instruction No. 52/ECI/LET/FUNC/JUD/SDR/2016 dated 4</a:t>
            </a:r>
            <a:r>
              <a:rPr lang="en-IN" sz="2000" b="1" i="1" baseline="30000" dirty="0">
                <a:solidFill>
                  <a:srgbClr val="7030A0"/>
                </a:solidFill>
              </a:rPr>
              <a:t>th</a:t>
            </a:r>
            <a:r>
              <a:rPr lang="en-IN" sz="2000" b="1" i="1" dirty="0">
                <a:solidFill>
                  <a:srgbClr val="7030A0"/>
                </a:solidFill>
              </a:rPr>
              <a:t>  October, 2016)</a:t>
            </a:r>
          </a:p>
          <a:p>
            <a:pPr marL="0" indent="0">
              <a:buNone/>
            </a:pPr>
            <a:endParaRPr lang="en-IN" sz="2000" b="1" i="1" dirty="0">
              <a:solidFill>
                <a:srgbClr val="7030A0"/>
              </a:solidFill>
            </a:endParaRPr>
          </a:p>
          <a:p>
            <a:pPr algn="just"/>
            <a:r>
              <a:rPr lang="en-IN" sz="2250" b="1" dirty="0"/>
              <a:t>In order to ensure that the ballot paper do not get rejected, the Commission has directed that column for writing the </a:t>
            </a:r>
            <a:r>
              <a:rPr lang="en-IN" sz="2250" b="1" dirty="0">
                <a:solidFill>
                  <a:srgbClr val="FF0000"/>
                </a:solidFill>
              </a:rPr>
              <a:t>serial number of ballot paper in Form 13 B, shall be filled up by the Returning Officer’s </a:t>
            </a:r>
            <a:r>
              <a:rPr lang="en-IN" sz="2250" b="1" dirty="0"/>
              <a:t>staff itself before sending the postal ballot paper to the elector.</a:t>
            </a:r>
          </a:p>
          <a:p>
            <a:pPr marL="0" indent="0" algn="just">
              <a:buNone/>
            </a:pPr>
            <a:endParaRPr lang="en-IN" sz="2250" b="1" dirty="0"/>
          </a:p>
          <a:p>
            <a:pPr marL="0" indent="0">
              <a:buNone/>
            </a:pPr>
            <a:endParaRPr lang="en-US" sz="2250" b="1" dirty="0">
              <a:solidFill>
                <a:srgbClr val="FF0000"/>
              </a:solidFill>
            </a:endParaRPr>
          </a:p>
        </p:txBody>
      </p:sp>
    </p:spTree>
    <p:extLst>
      <p:ext uri="{BB962C8B-B14F-4D97-AF65-F5344CB8AC3E}">
        <p14:creationId xmlns:p14="http://schemas.microsoft.com/office/powerpoint/2010/main" val="314866891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Rounded MT Bold" pitchFamily="34" charset="0"/>
              </a:rPr>
              <a:t>Supply of second set of ballot papers</a:t>
            </a:r>
            <a:endParaRPr lang="en-ZW" dirty="0"/>
          </a:p>
        </p:txBody>
      </p:sp>
      <p:sp>
        <p:nvSpPr>
          <p:cNvPr id="3" name="Content Placeholder 2"/>
          <p:cNvSpPr>
            <a:spLocks noGrp="1"/>
          </p:cNvSpPr>
          <p:nvPr>
            <p:ph idx="1"/>
          </p:nvPr>
        </p:nvSpPr>
        <p:spPr/>
        <p:txBody>
          <a:bodyPr>
            <a:normAutofit lnSpcReduction="10000"/>
          </a:bodyPr>
          <a:lstStyle/>
          <a:p>
            <a:pPr algn="just">
              <a:buFont typeface="Wingdings" pitchFamily="2" charset="2"/>
              <a:buChar char="v"/>
              <a:defRPr/>
            </a:pPr>
            <a:r>
              <a:rPr lang="en-US" dirty="0"/>
              <a:t>Second postal papers along with connected papers, may be issued only if –</a:t>
            </a:r>
          </a:p>
          <a:p>
            <a:pPr marL="514350" indent="-514350" algn="just">
              <a:buFont typeface="+mj-lt"/>
              <a:buAutoNum type="alphaLcPeriod"/>
              <a:defRPr/>
            </a:pPr>
            <a:r>
              <a:rPr lang="en-US" dirty="0"/>
              <a:t> </a:t>
            </a:r>
            <a:r>
              <a:rPr lang="en-US" dirty="0" smtClean="0"/>
              <a:t>if </a:t>
            </a:r>
            <a:r>
              <a:rPr lang="en-US" dirty="0"/>
              <a:t>returned undelivered</a:t>
            </a:r>
          </a:p>
          <a:p>
            <a:pPr marL="514350" indent="-514350" algn="just">
              <a:buFont typeface="+mj-lt"/>
              <a:buAutoNum type="alphaLcPeriod"/>
              <a:defRPr/>
            </a:pPr>
            <a:r>
              <a:rPr lang="en-US" dirty="0"/>
              <a:t>elector has inadvertently spoilt it or any connected paper in such a manner that it cannot be used.</a:t>
            </a:r>
          </a:p>
          <a:p>
            <a:pPr algn="just">
              <a:buFont typeface="Wingdings" pitchFamily="2" charset="2"/>
              <a:buChar char="v"/>
              <a:defRPr/>
            </a:pPr>
            <a:r>
              <a:rPr lang="en-US" dirty="0"/>
              <a:t>RO shall cancel the spoilt ballot papers so returned, seal them in a packet and note the Sr. No. of PB.</a:t>
            </a:r>
          </a:p>
          <a:p>
            <a:endParaRPr lang="en-ZW"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Rounded MT Bold" pitchFamily="34" charset="0"/>
              </a:rPr>
              <a:t>Suggested Reading Material </a:t>
            </a:r>
            <a:r>
              <a:rPr lang="en-US" dirty="0" smtClean="0">
                <a:latin typeface="Arial Rounded MT Bold" pitchFamily="34" charset="0"/>
              </a:rPr>
              <a:t/>
            </a:r>
            <a:br>
              <a:rPr lang="en-US" dirty="0" smtClean="0">
                <a:latin typeface="Arial Rounded MT Bold" pitchFamily="34" charset="0"/>
              </a:rPr>
            </a:br>
            <a:endParaRPr lang="en-ZW" dirty="0"/>
          </a:p>
        </p:txBody>
      </p:sp>
      <p:sp>
        <p:nvSpPr>
          <p:cNvPr id="3" name="Content Placeholder 2"/>
          <p:cNvSpPr>
            <a:spLocks noGrp="1"/>
          </p:cNvSpPr>
          <p:nvPr>
            <p:ph idx="1"/>
          </p:nvPr>
        </p:nvSpPr>
        <p:spPr/>
        <p:txBody>
          <a:bodyPr/>
          <a:lstStyle/>
          <a:p>
            <a:pPr marL="660400" indent="-660400">
              <a:lnSpc>
                <a:spcPct val="80000"/>
              </a:lnSpc>
              <a:buFont typeface="Arial" pitchFamily="34" charset="0"/>
              <a:buAutoNum type="romanLcParenBoth"/>
              <a:defRPr/>
            </a:pPr>
            <a:r>
              <a:rPr lang="en-US" dirty="0">
                <a:solidFill>
                  <a:srgbClr val="00B0F0"/>
                </a:solidFill>
                <a:cs typeface="Calibri" pitchFamily="34" charset="0"/>
              </a:rPr>
              <a:t>RP Act,1950</a:t>
            </a:r>
          </a:p>
          <a:p>
            <a:pPr marL="660400" indent="-660400">
              <a:lnSpc>
                <a:spcPct val="80000"/>
              </a:lnSpc>
              <a:buNone/>
              <a:defRPr/>
            </a:pPr>
            <a:endParaRPr lang="en-US" dirty="0">
              <a:solidFill>
                <a:srgbClr val="00B0F0"/>
              </a:solidFill>
              <a:cs typeface="Calibri" pitchFamily="34" charset="0"/>
            </a:endParaRPr>
          </a:p>
          <a:p>
            <a:pPr marL="660400" indent="-660400">
              <a:lnSpc>
                <a:spcPct val="80000"/>
              </a:lnSpc>
              <a:buFont typeface="Arial" pitchFamily="34" charset="0"/>
              <a:buAutoNum type="romanLcParenBoth" startAt="2"/>
              <a:defRPr/>
            </a:pPr>
            <a:r>
              <a:rPr lang="en-US" dirty="0">
                <a:solidFill>
                  <a:srgbClr val="00B0F0"/>
                </a:solidFill>
                <a:cs typeface="Calibri" pitchFamily="34" charset="0"/>
              </a:rPr>
              <a:t>RP Act, 1951</a:t>
            </a:r>
          </a:p>
          <a:p>
            <a:pPr marL="660400" indent="-660400">
              <a:lnSpc>
                <a:spcPct val="80000"/>
              </a:lnSpc>
              <a:buNone/>
              <a:defRPr/>
            </a:pPr>
            <a:endParaRPr lang="en-US" dirty="0">
              <a:solidFill>
                <a:srgbClr val="00B0F0"/>
              </a:solidFill>
              <a:cs typeface="Calibri" pitchFamily="34" charset="0"/>
            </a:endParaRPr>
          </a:p>
          <a:p>
            <a:pPr marL="660400" indent="-660400">
              <a:lnSpc>
                <a:spcPct val="80000"/>
              </a:lnSpc>
              <a:buFont typeface="Arial" pitchFamily="34" charset="0"/>
              <a:buAutoNum type="romanLcParenBoth" startAt="2"/>
              <a:defRPr/>
            </a:pPr>
            <a:r>
              <a:rPr lang="en-US" dirty="0">
                <a:solidFill>
                  <a:srgbClr val="00B0F0"/>
                </a:solidFill>
                <a:cs typeface="Calibri" pitchFamily="34" charset="0"/>
              </a:rPr>
              <a:t>Conduct of Election Rules, 1961</a:t>
            </a:r>
          </a:p>
          <a:p>
            <a:pPr marL="660400" indent="-660400">
              <a:lnSpc>
                <a:spcPct val="80000"/>
              </a:lnSpc>
              <a:buNone/>
              <a:defRPr/>
            </a:pPr>
            <a:endParaRPr lang="en-US" dirty="0">
              <a:solidFill>
                <a:srgbClr val="00B0F0"/>
              </a:solidFill>
              <a:cs typeface="Calibri" pitchFamily="34" charset="0"/>
            </a:endParaRPr>
          </a:p>
          <a:p>
            <a:pPr marL="660400" indent="-660400">
              <a:lnSpc>
                <a:spcPct val="80000"/>
              </a:lnSpc>
              <a:buFont typeface="Arial" pitchFamily="34" charset="0"/>
              <a:buAutoNum type="romanLcParenBoth" startAt="6"/>
              <a:defRPr/>
            </a:pPr>
            <a:r>
              <a:rPr lang="en-US" dirty="0">
                <a:solidFill>
                  <a:srgbClr val="00B0F0"/>
                </a:solidFill>
                <a:cs typeface="Calibri" pitchFamily="34" charset="0"/>
              </a:rPr>
              <a:t>RO's Hand Book</a:t>
            </a:r>
          </a:p>
          <a:p>
            <a:pPr marL="660400" indent="-660400">
              <a:lnSpc>
                <a:spcPct val="80000"/>
              </a:lnSpc>
              <a:buNone/>
              <a:defRPr/>
            </a:pPr>
            <a:endParaRPr lang="en-US" dirty="0">
              <a:solidFill>
                <a:srgbClr val="00B0F0"/>
              </a:solidFill>
              <a:cs typeface="Calibri" pitchFamily="34" charset="0"/>
            </a:endParaRPr>
          </a:p>
          <a:p>
            <a:pPr marL="0" indent="0" algn="just">
              <a:buNone/>
              <a:defRPr/>
            </a:pPr>
            <a:r>
              <a:rPr lang="en-US" dirty="0">
                <a:solidFill>
                  <a:srgbClr val="00B0F0"/>
                </a:solidFill>
                <a:cs typeface="Calibri" pitchFamily="34" charset="0"/>
              </a:rPr>
              <a:t>(vii) Instructions of ECI--</a:t>
            </a:r>
          </a:p>
          <a:p>
            <a:endParaRPr lang="en-ZW"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49762"/>
          </a:xfrm>
        </p:spPr>
        <p:txBody>
          <a:bodyPr>
            <a:normAutofit/>
          </a:bodyPr>
          <a:lstStyle/>
          <a:p>
            <a:r>
              <a:rPr lang="en-US" b="1" dirty="0" smtClean="0">
                <a:solidFill>
                  <a:schemeClr val="tx2"/>
                </a:solidFill>
                <a:latin typeface="Century Schoolbook" pitchFamily="18" charset="0"/>
              </a:rPr>
              <a:t>COUNTING OF</a:t>
            </a:r>
            <a:r>
              <a:rPr lang="en-US" b="1" i="1" dirty="0" smtClean="0">
                <a:solidFill>
                  <a:schemeClr val="tx2"/>
                </a:solidFill>
                <a:latin typeface="Monotype Corsiva" pitchFamily="66" charset="0"/>
              </a:rPr>
              <a:t/>
            </a:r>
            <a:br>
              <a:rPr lang="en-US" b="1" i="1" dirty="0" smtClean="0">
                <a:solidFill>
                  <a:schemeClr val="tx2"/>
                </a:solidFill>
                <a:latin typeface="Monotype Corsiva" pitchFamily="66" charset="0"/>
              </a:rPr>
            </a:br>
            <a:r>
              <a:rPr lang="en-US" b="1" dirty="0" smtClean="0">
                <a:solidFill>
                  <a:schemeClr val="tx2"/>
                </a:solidFill>
                <a:latin typeface="Century Schoolbook" pitchFamily="18" charset="0"/>
              </a:rPr>
              <a:t>POSTAL BALLOT PAPER</a:t>
            </a:r>
            <a:br>
              <a:rPr lang="en-US" b="1" dirty="0" smtClean="0">
                <a:solidFill>
                  <a:schemeClr val="tx2"/>
                </a:solidFill>
                <a:latin typeface="Century Schoolbook" pitchFamily="18" charset="0"/>
              </a:rPr>
            </a:br>
            <a:endParaRPr lang="en-ZW"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Rounded MT Bold" pitchFamily="34" charset="0"/>
              </a:rPr>
              <a:t>Counting of votes received by post</a:t>
            </a:r>
            <a:endParaRPr lang="en-ZW" dirty="0"/>
          </a:p>
        </p:txBody>
      </p:sp>
      <p:sp>
        <p:nvSpPr>
          <p:cNvPr id="3" name="Content Placeholder 2"/>
          <p:cNvSpPr>
            <a:spLocks noGrp="1"/>
          </p:cNvSpPr>
          <p:nvPr>
            <p:ph idx="1"/>
          </p:nvPr>
        </p:nvSpPr>
        <p:spPr/>
        <p:txBody>
          <a:bodyPr>
            <a:normAutofit fontScale="92500" lnSpcReduction="10000"/>
          </a:bodyPr>
          <a:lstStyle/>
          <a:p>
            <a:pPr fontAlgn="t"/>
            <a:r>
              <a:rPr lang="en-US" b="1" dirty="0"/>
              <a:t>Relevant provisions of election law</a:t>
            </a:r>
            <a:endParaRPr lang="en-IN" b="1" dirty="0"/>
          </a:p>
          <a:p>
            <a:pPr fontAlgn="t"/>
            <a:r>
              <a:rPr lang="en-US" dirty="0"/>
              <a:t>Sec.64 of R.P. Act, 1951 –</a:t>
            </a:r>
            <a:endParaRPr lang="en-ZW" dirty="0"/>
          </a:p>
          <a:p>
            <a:pPr fontAlgn="t"/>
            <a:r>
              <a:rPr lang="en-US" dirty="0"/>
              <a:t>Done under the  supervision and direction of the RO.</a:t>
            </a:r>
            <a:endParaRPr lang="en-ZW" dirty="0"/>
          </a:p>
          <a:p>
            <a:pPr fontAlgn="t"/>
            <a:r>
              <a:rPr lang="en-US" dirty="0"/>
              <a:t>Candidate/ election agent/ counting agents have right to be present.  </a:t>
            </a:r>
            <a:endParaRPr lang="en-IN" dirty="0"/>
          </a:p>
          <a:p>
            <a:pPr fontAlgn="t"/>
            <a:endParaRPr lang="en-ZW" dirty="0"/>
          </a:p>
          <a:p>
            <a:pPr fontAlgn="t"/>
            <a:r>
              <a:rPr lang="en-US" dirty="0"/>
              <a:t>Rule.54A of C.E. Rules, 1961—</a:t>
            </a:r>
            <a:endParaRPr lang="en-ZW" dirty="0"/>
          </a:p>
          <a:p>
            <a:pPr fontAlgn="t"/>
            <a:r>
              <a:rPr lang="en-US" dirty="0"/>
              <a:t>     Counting of PBs to be taken up first.</a:t>
            </a:r>
            <a:endParaRPr lang="en-IN" dirty="0"/>
          </a:p>
          <a:p>
            <a:endParaRPr lang="en-ZW"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752600"/>
          </a:xfrm>
        </p:spPr>
        <p:txBody>
          <a:bodyPr>
            <a:normAutofit fontScale="90000"/>
          </a:bodyPr>
          <a:lstStyle/>
          <a:p>
            <a:r>
              <a:rPr lang="en-US" b="1" dirty="0" smtClean="0">
                <a:latin typeface="Arial Rounded MT Bold" pitchFamily="34" charset="0"/>
              </a:rPr>
              <a:t>(steps to be taken for counting of </a:t>
            </a:r>
            <a:br>
              <a:rPr lang="en-US" b="1" dirty="0" smtClean="0">
                <a:latin typeface="Arial Rounded MT Bold" pitchFamily="34" charset="0"/>
              </a:rPr>
            </a:br>
            <a:r>
              <a:rPr lang="en-US" b="1" dirty="0" smtClean="0">
                <a:latin typeface="Arial Rounded MT Bold" pitchFamily="34" charset="0"/>
              </a:rPr>
              <a:t> Postal Ballot Paper PB)</a:t>
            </a:r>
            <a:endParaRPr lang="en-ZW" dirty="0"/>
          </a:p>
        </p:txBody>
      </p:sp>
      <p:sp>
        <p:nvSpPr>
          <p:cNvPr id="3" name="Content Placeholder 2"/>
          <p:cNvSpPr>
            <a:spLocks noGrp="1"/>
          </p:cNvSpPr>
          <p:nvPr>
            <p:ph idx="1"/>
          </p:nvPr>
        </p:nvSpPr>
        <p:spPr>
          <a:xfrm>
            <a:off x="457200" y="1905000"/>
            <a:ext cx="8229600" cy="4221163"/>
          </a:xfrm>
        </p:spPr>
        <p:txBody>
          <a:bodyPr>
            <a:normAutofit fontScale="92500" lnSpcReduction="10000"/>
          </a:bodyPr>
          <a:lstStyle/>
          <a:p>
            <a:pPr marL="0" indent="0" algn="just">
              <a:buFont typeface="Wingdings" pitchFamily="2" charset="2"/>
              <a:buChar char="v"/>
              <a:defRPr/>
            </a:pPr>
            <a:r>
              <a:rPr lang="en-US" dirty="0"/>
              <a:t>Cover in </a:t>
            </a:r>
            <a:r>
              <a:rPr lang="en-US" dirty="0">
                <a:hlinkClick r:id="" action="ppaction://noaction"/>
              </a:rPr>
              <a:t>Form 13C </a:t>
            </a:r>
            <a:r>
              <a:rPr lang="en-US" dirty="0"/>
              <a:t>( containing PB) received after expiry of time fixed for counting shall </a:t>
            </a:r>
            <a:r>
              <a:rPr lang="en-US" b="1" dirty="0"/>
              <a:t>not</a:t>
            </a:r>
            <a:r>
              <a:rPr lang="en-US" dirty="0"/>
              <a:t> be opened. </a:t>
            </a:r>
          </a:p>
          <a:p>
            <a:pPr marL="0" indent="0">
              <a:buNone/>
              <a:defRPr/>
            </a:pPr>
            <a:endParaRPr lang="en-US" dirty="0"/>
          </a:p>
          <a:p>
            <a:pPr marL="0" indent="0" algn="just">
              <a:buFont typeface="Wingdings" pitchFamily="2" charset="2"/>
              <a:buChar char="v"/>
              <a:defRPr/>
            </a:pPr>
            <a:r>
              <a:rPr lang="en-US" dirty="0"/>
              <a:t>  Covers in Form 13C received in time to be opened one after another.    </a:t>
            </a:r>
          </a:p>
          <a:p>
            <a:pPr marL="0" indent="0" algn="just">
              <a:buNone/>
              <a:defRPr/>
            </a:pPr>
            <a:endParaRPr lang="en-US" dirty="0"/>
          </a:p>
          <a:p>
            <a:pPr marL="0" indent="0" algn="just">
              <a:buFont typeface="Wingdings" pitchFamily="2" charset="2"/>
              <a:buChar char="v"/>
              <a:defRPr/>
            </a:pPr>
            <a:r>
              <a:rPr lang="en-US" dirty="0"/>
              <a:t>  The declaration in </a:t>
            </a:r>
            <a:r>
              <a:rPr lang="en-US" dirty="0">
                <a:hlinkClick r:id="" action="ppaction://noaction"/>
              </a:rPr>
              <a:t>Form 13A </a:t>
            </a:r>
            <a:r>
              <a:rPr lang="en-US" dirty="0"/>
              <a:t>to be </a:t>
            </a:r>
            <a:r>
              <a:rPr lang="en-US" dirty="0" err="1"/>
              <a:t>scrutinsed</a:t>
            </a:r>
            <a:r>
              <a:rPr lang="en-US" dirty="0"/>
              <a:t> first.       </a:t>
            </a:r>
          </a:p>
          <a:p>
            <a:endParaRPr lang="en-ZW"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251" y="745672"/>
            <a:ext cx="8281006" cy="5540829"/>
          </a:xfrm>
        </p:spPr>
        <p:txBody>
          <a:bodyPr>
            <a:normAutofit/>
          </a:bodyPr>
          <a:lstStyle/>
          <a:p>
            <a:pPr marL="0" indent="0">
              <a:buNone/>
            </a:pPr>
            <a:r>
              <a:rPr lang="en-IN" sz="2800" b="1" dirty="0" smtClean="0">
                <a:solidFill>
                  <a:srgbClr val="0070C0"/>
                </a:solidFill>
              </a:rPr>
              <a:t>Voting </a:t>
            </a:r>
            <a:r>
              <a:rPr lang="en-IN" sz="2800" b="1" dirty="0">
                <a:solidFill>
                  <a:srgbClr val="0070C0"/>
                </a:solidFill>
              </a:rPr>
              <a:t>through Postal Ballot Papers – additional instruction</a:t>
            </a:r>
          </a:p>
          <a:p>
            <a:pPr marL="0" indent="0">
              <a:buNone/>
            </a:pPr>
            <a:r>
              <a:rPr lang="en-IN" sz="2000" b="1" i="1" dirty="0">
                <a:solidFill>
                  <a:srgbClr val="7030A0"/>
                </a:solidFill>
              </a:rPr>
              <a:t>(ECI instruction No. 576/3/ECI/LET/FUNC/JUD/SDR/2016 dated 13</a:t>
            </a:r>
            <a:r>
              <a:rPr lang="en-IN" sz="2000" b="1" i="1" baseline="30000" dirty="0">
                <a:solidFill>
                  <a:srgbClr val="7030A0"/>
                </a:solidFill>
              </a:rPr>
              <a:t>th</a:t>
            </a:r>
            <a:r>
              <a:rPr lang="en-IN" sz="2000" b="1" i="1" dirty="0">
                <a:solidFill>
                  <a:srgbClr val="7030A0"/>
                </a:solidFill>
              </a:rPr>
              <a:t>  October, 2016)</a:t>
            </a:r>
          </a:p>
          <a:p>
            <a:pPr algn="just"/>
            <a:r>
              <a:rPr lang="en-IN" sz="2500" b="1" dirty="0"/>
              <a:t>The Commission has directed that in future, </a:t>
            </a:r>
            <a:r>
              <a:rPr lang="en-IN" sz="2500" b="1" dirty="0">
                <a:solidFill>
                  <a:srgbClr val="FF0000"/>
                </a:solidFill>
              </a:rPr>
              <a:t>in the training sessions for ROs/AROs</a:t>
            </a:r>
            <a:r>
              <a:rPr lang="en-IN" sz="2500" b="1" dirty="0"/>
              <a:t>, the </a:t>
            </a:r>
            <a:r>
              <a:rPr lang="en-IN" sz="2500" b="1" dirty="0">
                <a:solidFill>
                  <a:srgbClr val="FF0000"/>
                </a:solidFill>
              </a:rPr>
              <a:t>entire procedure</a:t>
            </a:r>
            <a:r>
              <a:rPr lang="en-IN" sz="2500" b="1" dirty="0"/>
              <a:t> to be followed for voting through </a:t>
            </a:r>
            <a:r>
              <a:rPr lang="en-IN" sz="2500" b="1" dirty="0">
                <a:solidFill>
                  <a:srgbClr val="FF0000"/>
                </a:solidFill>
              </a:rPr>
              <a:t>Postal Ballots should be explained thoroughly</a:t>
            </a:r>
            <a:r>
              <a:rPr lang="en-IN" sz="2500" b="1" dirty="0"/>
              <a:t> so that errors of the nature of dropping the marked postal ballot paper directly in the drop box kept at the facilitation centre, by the election duty staffs, without observing the other requirements, do not recur. Special care should be taken in this regard.</a:t>
            </a:r>
          </a:p>
        </p:txBody>
      </p:sp>
    </p:spTree>
    <p:extLst>
      <p:ext uri="{BB962C8B-B14F-4D97-AF65-F5344CB8AC3E}">
        <p14:creationId xmlns:p14="http://schemas.microsoft.com/office/powerpoint/2010/main" val="266608065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latin typeface="Arial Rounded MT Bold" pitchFamily="34" charset="0"/>
              </a:rPr>
              <a:t>Contd</a:t>
            </a:r>
            <a:r>
              <a:rPr lang="en-US" b="1" dirty="0" smtClean="0">
                <a:latin typeface="Arial Rounded MT Bold" pitchFamily="34" charset="0"/>
              </a:rPr>
              <a:t>…</a:t>
            </a:r>
            <a:endParaRPr lang="en-ZW" dirty="0"/>
          </a:p>
        </p:txBody>
      </p:sp>
      <p:sp>
        <p:nvSpPr>
          <p:cNvPr id="3" name="Content Placeholder 2"/>
          <p:cNvSpPr>
            <a:spLocks noGrp="1"/>
          </p:cNvSpPr>
          <p:nvPr>
            <p:ph idx="1"/>
          </p:nvPr>
        </p:nvSpPr>
        <p:spPr/>
        <p:txBody>
          <a:bodyPr>
            <a:normAutofit lnSpcReduction="10000"/>
          </a:bodyPr>
          <a:lstStyle/>
          <a:p>
            <a:pPr marL="404813" indent="-404813" algn="just">
              <a:buFont typeface="Wingdings" pitchFamily="2" charset="2"/>
              <a:buChar char="v"/>
              <a:defRPr/>
            </a:pPr>
            <a:r>
              <a:rPr lang="en-US" sz="2800" dirty="0"/>
              <a:t>Do not open (</a:t>
            </a:r>
            <a:r>
              <a:rPr lang="en-US" sz="2800" dirty="0">
                <a:hlinkClick r:id="" action="ppaction://noaction"/>
              </a:rPr>
              <a:t>Form13B</a:t>
            </a:r>
            <a:r>
              <a:rPr lang="en-US" sz="2800" dirty="0"/>
              <a:t>) containing the PB If declaration in </a:t>
            </a:r>
            <a:r>
              <a:rPr lang="en-US" sz="2800" dirty="0">
                <a:hlinkClick r:id="" action="ppaction://noaction"/>
              </a:rPr>
              <a:t>Form 13A</a:t>
            </a:r>
            <a:r>
              <a:rPr lang="en-US" sz="2800" dirty="0"/>
              <a:t> not found inside Form13B.         </a:t>
            </a:r>
          </a:p>
          <a:p>
            <a:pPr marL="857250" lvl="1" indent="-457200" algn="just">
              <a:buFont typeface="Wingdings" pitchFamily="2" charset="2"/>
              <a:buChar char="v"/>
              <a:defRPr/>
            </a:pPr>
            <a:r>
              <a:rPr lang="en-US" sz="2400" dirty="0"/>
              <a:t>Reject the PB by making suitable endorsement </a:t>
            </a:r>
          </a:p>
          <a:p>
            <a:pPr marL="862013" lvl="1" indent="0" algn="just">
              <a:buNone/>
              <a:defRPr/>
            </a:pPr>
            <a:r>
              <a:rPr lang="en-US" sz="2400" dirty="0"/>
              <a:t>on the cover (Form13B) containing the PB.         </a:t>
            </a:r>
          </a:p>
          <a:p>
            <a:pPr marL="457200" indent="-457200">
              <a:buFont typeface="Wingdings" pitchFamily="2" charset="2"/>
              <a:buChar char="v"/>
              <a:defRPr/>
            </a:pPr>
            <a:r>
              <a:rPr lang="en-US" sz="2800" dirty="0"/>
              <a:t>The declaration in Form 13A not to be treated as  proper declaration in following cases----</a:t>
            </a:r>
          </a:p>
          <a:p>
            <a:pPr marL="400050" lvl="1" indent="0">
              <a:buFont typeface="Wingdings" pitchFamily="2" charset="2"/>
              <a:buChar char="v"/>
              <a:defRPr/>
            </a:pPr>
            <a:r>
              <a:rPr lang="en-US" sz="2400" dirty="0"/>
              <a:t>  Declaration is not signed by the elector;</a:t>
            </a:r>
          </a:p>
          <a:p>
            <a:pPr marL="400050" lvl="1" indent="0">
              <a:buFont typeface="Wingdings" pitchFamily="2" charset="2"/>
              <a:buChar char="v"/>
              <a:defRPr/>
            </a:pPr>
            <a:r>
              <a:rPr lang="en-US" sz="2400" dirty="0"/>
              <a:t> Declaration is not attested; </a:t>
            </a:r>
          </a:p>
          <a:p>
            <a:pPr marL="400050" lvl="1" indent="0">
              <a:buFont typeface="Wingdings" pitchFamily="2" charset="2"/>
              <a:buChar char="v"/>
              <a:defRPr/>
            </a:pPr>
            <a:r>
              <a:rPr lang="en-US" sz="2400" dirty="0"/>
              <a:t> Declaration is not attested by authorized person;</a:t>
            </a:r>
          </a:p>
          <a:p>
            <a:pPr marL="744538" lvl="1" indent="-344488">
              <a:buFont typeface="Wingdings" pitchFamily="2" charset="2"/>
              <a:buChar char="v"/>
              <a:defRPr/>
            </a:pPr>
            <a:r>
              <a:rPr lang="en-US" sz="2400" dirty="0"/>
              <a:t>The Sl. No. of ballot paper is different from the </a:t>
            </a:r>
            <a:r>
              <a:rPr lang="en-US" sz="2400" dirty="0" err="1"/>
              <a:t>Sl</a:t>
            </a:r>
            <a:r>
              <a:rPr lang="en-US" sz="2400" dirty="0"/>
              <a:t> .No.          written on the cover in Form13B</a:t>
            </a:r>
          </a:p>
          <a:p>
            <a:endParaRPr lang="en-ZW"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Rounded MT Bold" pitchFamily="34" charset="0"/>
              </a:rPr>
              <a:t>continued….</a:t>
            </a:r>
            <a:endParaRPr lang="en-ZW" dirty="0"/>
          </a:p>
        </p:txBody>
      </p:sp>
      <p:sp>
        <p:nvSpPr>
          <p:cNvPr id="3" name="Content Placeholder 2"/>
          <p:cNvSpPr>
            <a:spLocks noGrp="1"/>
          </p:cNvSpPr>
          <p:nvPr>
            <p:ph idx="1"/>
          </p:nvPr>
        </p:nvSpPr>
        <p:spPr/>
        <p:txBody>
          <a:bodyPr/>
          <a:lstStyle/>
          <a:p>
            <a:pPr algn="just">
              <a:buFont typeface="Wingdings" pitchFamily="2" charset="2"/>
              <a:buChar char="v"/>
              <a:defRPr/>
            </a:pPr>
            <a:r>
              <a:rPr lang="en-US" dirty="0"/>
              <a:t>Do not open (</a:t>
            </a:r>
            <a:r>
              <a:rPr lang="en-US" dirty="0">
                <a:hlinkClick r:id="" action="ppaction://noaction"/>
              </a:rPr>
              <a:t>Form13B</a:t>
            </a:r>
            <a:r>
              <a:rPr lang="en-US" dirty="0"/>
              <a:t>) containing the PB unless the declaration in </a:t>
            </a:r>
            <a:r>
              <a:rPr lang="en-US" dirty="0">
                <a:hlinkClick r:id="" action="ppaction://noaction"/>
              </a:rPr>
              <a:t>Form 13A </a:t>
            </a:r>
            <a:r>
              <a:rPr lang="en-US" dirty="0"/>
              <a:t>is found to be proper.</a:t>
            </a:r>
            <a:r>
              <a:rPr lang="en-US" b="1" dirty="0"/>
              <a:t>  </a:t>
            </a:r>
          </a:p>
          <a:p>
            <a:pPr algn="just">
              <a:buFont typeface="Wingdings" pitchFamily="2" charset="2"/>
              <a:buChar char="v"/>
              <a:defRPr/>
            </a:pPr>
            <a:r>
              <a:rPr lang="en-US" b="1" dirty="0"/>
              <a:t>The declarations in Form 13A not found in   order to be put back inside the respective cover in </a:t>
            </a:r>
            <a:r>
              <a:rPr lang="en-US" b="1" dirty="0">
                <a:hlinkClick r:id="" action="ppaction://noaction"/>
              </a:rPr>
              <a:t>Form 13C</a:t>
            </a:r>
            <a:endParaRPr lang="en-US" b="1" dirty="0"/>
          </a:p>
          <a:p>
            <a:pPr algn="just">
              <a:buFont typeface="Wingdings" pitchFamily="2" charset="2"/>
              <a:buChar char="v"/>
              <a:defRPr/>
            </a:pPr>
            <a:r>
              <a:rPr lang="en-US" dirty="0"/>
              <a:t>  All such covers in Form 13C to be kept in a separate packet and sealed </a:t>
            </a:r>
          </a:p>
          <a:p>
            <a:endParaRPr lang="en-ZW"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Rounded MT Bold" pitchFamily="34" charset="0"/>
              </a:rPr>
              <a:t>Procedure for counting of PBs</a:t>
            </a:r>
            <a:endParaRPr lang="en-ZW" dirty="0"/>
          </a:p>
        </p:txBody>
      </p:sp>
      <p:sp>
        <p:nvSpPr>
          <p:cNvPr id="3" name="Content Placeholder 2"/>
          <p:cNvSpPr>
            <a:spLocks noGrp="1"/>
          </p:cNvSpPr>
          <p:nvPr>
            <p:ph idx="1"/>
          </p:nvPr>
        </p:nvSpPr>
        <p:spPr/>
        <p:txBody>
          <a:bodyPr>
            <a:normAutofit fontScale="92500" lnSpcReduction="10000"/>
          </a:bodyPr>
          <a:lstStyle/>
          <a:p>
            <a:pPr algn="just">
              <a:buFont typeface="Wingdings" pitchFamily="2" charset="2"/>
              <a:buChar char="ü"/>
              <a:defRPr/>
            </a:pPr>
            <a:r>
              <a:rPr lang="en-US" dirty="0"/>
              <a:t>Place all declarations in </a:t>
            </a:r>
            <a:r>
              <a:rPr lang="en-US" dirty="0">
                <a:hlinkClick r:id="" action="ppaction://noaction"/>
              </a:rPr>
              <a:t>Form 13A </a:t>
            </a:r>
            <a:r>
              <a:rPr lang="en-US" dirty="0"/>
              <a:t>found in order in a separate packet and seal it before taking out the polled PBs from the covers in </a:t>
            </a:r>
            <a:r>
              <a:rPr lang="en-US" dirty="0">
                <a:hlinkClick r:id="" action="ppaction://noaction"/>
              </a:rPr>
              <a:t>Form13B</a:t>
            </a:r>
            <a:r>
              <a:rPr lang="en-US" dirty="0"/>
              <a:t>.</a:t>
            </a:r>
          </a:p>
          <a:p>
            <a:pPr>
              <a:buFont typeface="Wingdings" pitchFamily="2" charset="2"/>
              <a:buChar char="ü"/>
              <a:defRPr/>
            </a:pPr>
            <a:r>
              <a:rPr lang="en-US" dirty="0"/>
              <a:t>Record name of the constituency, date of counting and a brief description of its content on the packet.</a:t>
            </a:r>
          </a:p>
          <a:p>
            <a:pPr>
              <a:buFont typeface="Wingdings" pitchFamily="2" charset="2"/>
              <a:buChar char="ü"/>
              <a:defRPr/>
            </a:pPr>
            <a:r>
              <a:rPr lang="en-US" dirty="0"/>
              <a:t>Now </a:t>
            </a:r>
            <a:r>
              <a:rPr lang="en-US" dirty="0">
                <a:solidFill>
                  <a:srgbClr val="92D050"/>
                </a:solidFill>
              </a:rPr>
              <a:t>Open </a:t>
            </a:r>
            <a:r>
              <a:rPr lang="en-US" dirty="0"/>
              <a:t>each Form13B and take out the PB and scrutinize to decide its validity.</a:t>
            </a:r>
          </a:p>
          <a:p>
            <a:pPr>
              <a:buFont typeface="Wingdings" pitchFamily="2" charset="2"/>
              <a:buChar char="ü"/>
              <a:defRPr/>
            </a:pPr>
            <a:r>
              <a:rPr lang="en-US" dirty="0"/>
              <a:t>Repeat this exercise till all PBs are taken out from their covers in Form13B.</a:t>
            </a:r>
          </a:p>
          <a:p>
            <a:endParaRPr lang="en-ZW"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Rounded MT Bold" pitchFamily="34" charset="0"/>
              </a:rPr>
              <a:t>Grounds for rejection of PB</a:t>
            </a:r>
            <a:endParaRPr lang="en-ZW" dirty="0"/>
          </a:p>
        </p:txBody>
      </p:sp>
      <p:sp>
        <p:nvSpPr>
          <p:cNvPr id="3" name="Content Placeholder 2"/>
          <p:cNvSpPr>
            <a:spLocks noGrp="1"/>
          </p:cNvSpPr>
          <p:nvPr>
            <p:ph idx="1"/>
          </p:nvPr>
        </p:nvSpPr>
        <p:spPr/>
        <p:txBody>
          <a:bodyPr>
            <a:normAutofit fontScale="85000" lnSpcReduction="10000"/>
          </a:bodyPr>
          <a:lstStyle/>
          <a:p>
            <a:pPr marL="509588" indent="-509588" algn="just">
              <a:buFont typeface="Wingdings" pitchFamily="2" charset="2"/>
              <a:buChar char="Ø"/>
              <a:defRPr/>
            </a:pPr>
            <a:r>
              <a:rPr lang="en-US" dirty="0" smtClean="0"/>
              <a:t>If there is any mark or writing by which elector can be identified.</a:t>
            </a:r>
          </a:p>
          <a:p>
            <a:pPr algn="just">
              <a:buFont typeface="Wingdings" pitchFamily="2" charset="2"/>
              <a:buChar char="Ø"/>
              <a:defRPr/>
            </a:pPr>
            <a:r>
              <a:rPr lang="en-US" dirty="0" smtClean="0"/>
              <a:t>  If no vote is recorded.</a:t>
            </a:r>
          </a:p>
          <a:p>
            <a:pPr marL="509588" indent="-509588" algn="just">
              <a:buFont typeface="Wingdings" pitchFamily="2" charset="2"/>
              <a:buChar char="Ø"/>
              <a:defRPr/>
            </a:pPr>
            <a:r>
              <a:rPr lang="en-US" dirty="0" smtClean="0"/>
              <a:t>If vote is  given in </a:t>
            </a:r>
            <a:r>
              <a:rPr lang="en-US" dirty="0" err="1" smtClean="0"/>
              <a:t>favour</a:t>
            </a:r>
            <a:r>
              <a:rPr lang="en-US" dirty="0" smtClean="0"/>
              <a:t> of more than one candidate.</a:t>
            </a:r>
          </a:p>
          <a:p>
            <a:pPr marL="509588" indent="-509588" algn="just">
              <a:buFont typeface="Wingdings" pitchFamily="2" charset="2"/>
              <a:buChar char="Ø"/>
              <a:defRPr/>
            </a:pPr>
            <a:r>
              <a:rPr lang="en-US" dirty="0" smtClean="0"/>
              <a:t>If vote is recorded in such a manner that it is doubtful to which candidate it has been given.</a:t>
            </a:r>
          </a:p>
          <a:p>
            <a:pPr algn="just">
              <a:buFont typeface="Wingdings" pitchFamily="2" charset="2"/>
              <a:buChar char="Ø"/>
              <a:defRPr/>
            </a:pPr>
            <a:r>
              <a:rPr lang="en-US" dirty="0" smtClean="0"/>
              <a:t>  If it is a spurious Ballot Paper.</a:t>
            </a:r>
          </a:p>
          <a:p>
            <a:pPr marL="457200" indent="-457200" algn="just">
              <a:buFont typeface="Wingdings" pitchFamily="2" charset="2"/>
              <a:buChar char="Ø"/>
              <a:defRPr/>
            </a:pPr>
            <a:r>
              <a:rPr lang="en-US" dirty="0" smtClean="0"/>
              <a:t> If the PB is not put inside the cover in </a:t>
            </a:r>
            <a:r>
              <a:rPr lang="en-US" dirty="0" smtClean="0">
                <a:hlinkClick r:id="" action="ppaction://noaction"/>
              </a:rPr>
              <a:t>Form13B</a:t>
            </a:r>
            <a:r>
              <a:rPr lang="en-US" dirty="0" smtClean="0"/>
              <a:t> but kept with the declaration in </a:t>
            </a:r>
            <a:r>
              <a:rPr lang="en-US" dirty="0" smtClean="0">
                <a:hlinkClick r:id="" action="ppaction://noaction"/>
              </a:rPr>
              <a:t>Form 13A</a:t>
            </a:r>
            <a:r>
              <a:rPr lang="en-US" dirty="0" smtClean="0"/>
              <a:t> inside the larger cover in </a:t>
            </a:r>
            <a:r>
              <a:rPr lang="en-US" dirty="0" smtClean="0">
                <a:hlinkClick r:id="" action="ppaction://noaction"/>
              </a:rPr>
              <a:t>Form 13C</a:t>
            </a:r>
            <a:r>
              <a:rPr lang="en-US" dirty="0" smtClean="0"/>
              <a:t>.</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Rounded MT Bold" pitchFamily="34" charset="0"/>
              </a:rPr>
              <a:t>Grounds not sufficient for rejection of PB</a:t>
            </a:r>
            <a:endParaRPr lang="en-ZW" dirty="0"/>
          </a:p>
        </p:txBody>
      </p:sp>
      <p:sp>
        <p:nvSpPr>
          <p:cNvPr id="3" name="Content Placeholder 2"/>
          <p:cNvSpPr>
            <a:spLocks noGrp="1"/>
          </p:cNvSpPr>
          <p:nvPr>
            <p:ph idx="1"/>
          </p:nvPr>
        </p:nvSpPr>
        <p:spPr/>
        <p:txBody>
          <a:bodyPr>
            <a:normAutofit fontScale="92500" lnSpcReduction="20000"/>
          </a:bodyPr>
          <a:lstStyle/>
          <a:p>
            <a:pPr marL="0" indent="0" algn="just">
              <a:buNone/>
              <a:defRPr/>
            </a:pPr>
            <a:r>
              <a:rPr lang="en-US" dirty="0" smtClean="0"/>
              <a:t>The PB to be treated as valid if the intention of the voter  clearly appears from the way the Ballot Paper is marked. There is no particular mark prescribed by law for recording of vote.</a:t>
            </a:r>
          </a:p>
          <a:p>
            <a:pPr marL="0" indent="0">
              <a:buNone/>
              <a:defRPr/>
            </a:pPr>
            <a:endParaRPr lang="en-US" dirty="0" smtClean="0"/>
          </a:p>
          <a:p>
            <a:pPr marL="0" indent="0">
              <a:buNone/>
              <a:defRPr/>
            </a:pPr>
            <a:r>
              <a:rPr lang="en-US" dirty="0" smtClean="0"/>
              <a:t>Do not reject a PB on following grounds--</a:t>
            </a:r>
          </a:p>
          <a:p>
            <a:pPr marL="796925" indent="-796925">
              <a:buFont typeface="+mj-lt"/>
              <a:buAutoNum type="arabicParenR"/>
              <a:defRPr/>
            </a:pPr>
            <a:endParaRPr lang="en-US" dirty="0" smtClean="0"/>
          </a:p>
          <a:p>
            <a:pPr marL="796925" indent="-796925">
              <a:buFont typeface="+mj-lt"/>
              <a:buAutoNum type="arabicParenR"/>
              <a:defRPr/>
            </a:pPr>
            <a:r>
              <a:rPr lang="en-US" dirty="0" smtClean="0"/>
              <a:t>The mark indicating the vote is indistinct.</a:t>
            </a:r>
          </a:p>
          <a:p>
            <a:pPr marL="862013" indent="-862013">
              <a:buFont typeface="+mj-lt"/>
              <a:buAutoNum type="arabicParenR"/>
              <a:defRPr/>
            </a:pPr>
            <a:r>
              <a:rPr lang="en-US" dirty="0" smtClean="0"/>
              <a:t>The mark is put more than once against the  same candidate . </a:t>
            </a:r>
          </a:p>
          <a:p>
            <a:endParaRPr lang="en-ZW"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Rounded MT Bold" pitchFamily="34" charset="0"/>
              </a:rPr>
              <a:t>Action after completion of counting of PB</a:t>
            </a:r>
            <a:endParaRPr lang="en-ZW"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ü"/>
              <a:defRPr/>
            </a:pPr>
            <a:r>
              <a:rPr lang="en-US" dirty="0" smtClean="0"/>
              <a:t>record the total of valid votes polled in </a:t>
            </a:r>
            <a:r>
              <a:rPr lang="en-US" dirty="0" err="1" smtClean="0"/>
              <a:t>favour</a:t>
            </a:r>
            <a:r>
              <a:rPr lang="en-US" dirty="0" smtClean="0"/>
              <a:t> of each candidate.</a:t>
            </a:r>
          </a:p>
          <a:p>
            <a:pPr>
              <a:buFont typeface="Wingdings" pitchFamily="2" charset="2"/>
              <a:buChar char="ü"/>
              <a:defRPr/>
            </a:pPr>
            <a:r>
              <a:rPr lang="en-US" dirty="0" smtClean="0"/>
              <a:t> record the total in the result sheet in Form 20 and announce the same.</a:t>
            </a:r>
          </a:p>
          <a:p>
            <a:pPr>
              <a:buFont typeface="Wingdings" pitchFamily="2" charset="2"/>
              <a:buChar char="ü"/>
              <a:defRPr/>
            </a:pPr>
            <a:r>
              <a:rPr lang="en-US" dirty="0" smtClean="0"/>
              <a:t> make a bundle of all the valid PBs.</a:t>
            </a:r>
          </a:p>
          <a:p>
            <a:pPr>
              <a:buFont typeface="Wingdings" pitchFamily="2" charset="2"/>
              <a:buChar char="ü"/>
              <a:defRPr/>
            </a:pPr>
            <a:r>
              <a:rPr lang="en-US" dirty="0" smtClean="0"/>
              <a:t> make a separate bundle of PBs rejected at the time of counting.</a:t>
            </a:r>
          </a:p>
          <a:p>
            <a:pPr>
              <a:buFont typeface="Wingdings" pitchFamily="2" charset="2"/>
              <a:buChar char="ü"/>
              <a:defRPr/>
            </a:pPr>
            <a:r>
              <a:rPr lang="en-US" dirty="0" smtClean="0"/>
              <a:t> keep the two bundles of valid and rejected PBs in a packet and seal it with seal of RO and candidates etc.</a:t>
            </a:r>
            <a:endParaRPr lang="en-IN" dirty="0" smtClean="0"/>
          </a:p>
          <a:p>
            <a:endParaRPr lang="en-ZW"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221162"/>
          </a:xfrm>
        </p:spPr>
        <p:txBody>
          <a:bodyPr>
            <a:normAutofit/>
          </a:bodyPr>
          <a:lstStyle/>
          <a:p>
            <a:pPr fontAlgn="auto">
              <a:spcAft>
                <a:spcPts val="0"/>
              </a:spcAft>
              <a:defRPr/>
            </a:pPr>
            <a:r>
              <a:rPr lang="en-IN" dirty="0" smtClean="0"/>
              <a:t>REPORTING FORMATS </a:t>
            </a:r>
            <a:br>
              <a:rPr lang="en-IN" dirty="0" smtClean="0"/>
            </a:br>
            <a:r>
              <a:rPr lang="en-IN" dirty="0" smtClean="0"/>
              <a:t>&amp;</a:t>
            </a:r>
            <a:br>
              <a:rPr lang="en-IN" dirty="0" smtClean="0"/>
            </a:br>
            <a:r>
              <a:rPr lang="en-IN" dirty="0" smtClean="0"/>
              <a:t>Relevant Forms</a:t>
            </a:r>
            <a:br>
              <a:rPr lang="en-IN" dirty="0" smtClean="0"/>
            </a:br>
            <a:r>
              <a:rPr lang="en-IN" dirty="0" smtClean="0"/>
              <a:t>&amp;</a:t>
            </a:r>
            <a:br>
              <a:rPr lang="en-IN" dirty="0" smtClean="0"/>
            </a:br>
            <a:r>
              <a:rPr lang="en-IN" dirty="0" smtClean="0"/>
              <a:t>Instructions </a:t>
            </a:r>
            <a:br>
              <a:rPr lang="en-IN" dirty="0" smtClean="0"/>
            </a:br>
            <a:endParaRPr lang="en-ZW"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6354762"/>
          </a:xfrm>
        </p:spPr>
        <p:txBody>
          <a:bodyPr>
            <a:normAutofit/>
          </a:bodyPr>
          <a:lstStyle/>
          <a:p>
            <a:pPr algn="l" fontAlgn="auto">
              <a:spcBef>
                <a:spcPts val="0"/>
              </a:spcBef>
              <a:spcAft>
                <a:spcPts val="0"/>
              </a:spcAft>
              <a:defRPr/>
            </a:pPr>
            <a:r>
              <a:rPr lang="en-US" sz="1200" b="1" dirty="0" smtClean="0"/>
              <a:t>ELECTION COMMISSION OF INDIA</a:t>
            </a:r>
            <a:r>
              <a:rPr lang="en-IN" sz="1200" dirty="0" smtClean="0"/>
              <a:t/>
            </a:r>
            <a:br>
              <a:rPr lang="en-IN" sz="1200" dirty="0" smtClean="0"/>
            </a:br>
            <a:r>
              <a:rPr lang="en-US" sz="1200" b="1" dirty="0" smtClean="0"/>
              <a:t>	                NIRVACHAN SADAN, ASHOKA ROAD, NEW DELHI-110001</a:t>
            </a:r>
            <a:r>
              <a:rPr lang="en-IN" sz="1200" dirty="0" smtClean="0"/>
              <a:t/>
            </a:r>
            <a:br>
              <a:rPr lang="en-IN" sz="1200" dirty="0" smtClean="0"/>
            </a:br>
            <a:r>
              <a:rPr lang="en-US" sz="1200" dirty="0" smtClean="0"/>
              <a:t> </a:t>
            </a:r>
            <a:r>
              <a:rPr lang="en-IN" sz="1200" dirty="0" smtClean="0"/>
              <a:t/>
            </a:r>
            <a:br>
              <a:rPr lang="en-IN" sz="1200" dirty="0" smtClean="0"/>
            </a:br>
            <a:r>
              <a:rPr lang="en-US" sz="1200" dirty="0" smtClean="0"/>
              <a:t>No.52/2014-SDR/					       Dated: 7</a:t>
            </a:r>
            <a:r>
              <a:rPr lang="en-US" sz="1200" baseline="30000" dirty="0" smtClean="0"/>
              <a:t>th </a:t>
            </a:r>
            <a:r>
              <a:rPr lang="en-US" sz="1200" dirty="0" smtClean="0"/>
              <a:t>March, 2014</a:t>
            </a:r>
            <a:r>
              <a:rPr lang="en-IN" sz="1200" dirty="0" smtClean="0"/>
              <a:t/>
            </a:r>
            <a:br>
              <a:rPr lang="en-IN" sz="1200" dirty="0" smtClean="0"/>
            </a:br>
            <a:r>
              <a:rPr lang="en-US" sz="1200" dirty="0" smtClean="0"/>
              <a:t> </a:t>
            </a:r>
            <a:r>
              <a:rPr lang="en-IN" sz="1200" dirty="0" smtClean="0"/>
              <a:t/>
            </a:r>
            <a:br>
              <a:rPr lang="en-IN" sz="1200" dirty="0" smtClean="0"/>
            </a:br>
            <a:r>
              <a:rPr lang="en-US" sz="1200" dirty="0" smtClean="0"/>
              <a:t>To,</a:t>
            </a:r>
            <a:r>
              <a:rPr lang="en-IN" sz="1200" dirty="0" smtClean="0"/>
              <a:t/>
            </a:r>
            <a:br>
              <a:rPr lang="en-IN" sz="1200" dirty="0" smtClean="0"/>
            </a:br>
            <a:r>
              <a:rPr lang="en-US" sz="1200" dirty="0" smtClean="0"/>
              <a:t>	The Chief Electoral Officers of </a:t>
            </a:r>
            <a:r>
              <a:rPr lang="en-IN" sz="1200" dirty="0" smtClean="0"/>
              <a:t/>
            </a:r>
            <a:br>
              <a:rPr lang="en-IN" sz="1200" dirty="0" smtClean="0"/>
            </a:br>
            <a:r>
              <a:rPr lang="en-US" sz="1200" dirty="0" smtClean="0"/>
              <a:t>	all States and Union Territories</a:t>
            </a:r>
            <a:r>
              <a:rPr lang="en-IN" sz="1200" dirty="0" smtClean="0"/>
              <a:t/>
            </a:r>
            <a:br>
              <a:rPr lang="en-IN" sz="1200" dirty="0" smtClean="0"/>
            </a:br>
            <a:r>
              <a:rPr lang="en-US" sz="1200" dirty="0" smtClean="0"/>
              <a:t> </a:t>
            </a:r>
            <a:r>
              <a:rPr lang="en-IN" sz="1200" dirty="0" smtClean="0"/>
              <a:t/>
            </a:r>
            <a:br>
              <a:rPr lang="en-IN" sz="1200" dirty="0" smtClean="0"/>
            </a:br>
            <a:r>
              <a:rPr lang="en-US" sz="1200" i="1" dirty="0" smtClean="0"/>
              <a:t>	(except A &amp; N Islands, Chandigarh, Daman &amp; Diu, </a:t>
            </a:r>
            <a:r>
              <a:rPr lang="en-IN" sz="1200" dirty="0" smtClean="0"/>
              <a:t/>
            </a:r>
            <a:br>
              <a:rPr lang="en-IN" sz="1200" dirty="0" smtClean="0"/>
            </a:br>
            <a:r>
              <a:rPr lang="en-US" sz="1200" i="1" dirty="0" smtClean="0"/>
              <a:t>	Dadra &amp; Nagar Haveli, Lakshadweep having only one PC)</a:t>
            </a:r>
            <a:r>
              <a:rPr lang="en-IN" sz="1200" dirty="0" smtClean="0"/>
              <a:t/>
            </a:r>
            <a:br>
              <a:rPr lang="en-IN" sz="1200" dirty="0" smtClean="0"/>
            </a:br>
            <a:r>
              <a:rPr lang="en-US" sz="1200" dirty="0" smtClean="0"/>
              <a:t> </a:t>
            </a:r>
            <a:r>
              <a:rPr lang="en-IN" sz="1200" dirty="0" smtClean="0"/>
              <a:t/>
            </a:r>
            <a:br>
              <a:rPr lang="en-IN" sz="1200" dirty="0" smtClean="0"/>
            </a:br>
            <a:r>
              <a:rPr lang="en-US" sz="1200" b="1" dirty="0" smtClean="0"/>
              <a:t>	Subject:-Guidelines for issue of Postal Ballot Papers – regarding</a:t>
            </a:r>
            <a:br>
              <a:rPr lang="en-US" sz="1200" b="1" dirty="0" smtClean="0"/>
            </a:br>
            <a:r>
              <a:rPr lang="en-IN" sz="1200" dirty="0" smtClean="0"/>
              <a:t/>
            </a:r>
            <a:br>
              <a:rPr lang="en-IN" sz="1200" dirty="0" smtClean="0"/>
            </a:br>
            <a:r>
              <a:rPr lang="en-US" sz="1200" dirty="0" smtClean="0"/>
              <a:t>	Ref: - ECI Letters No. 52/2102/SDR/216-250, dated 13</a:t>
            </a:r>
            <a:r>
              <a:rPr lang="en-US" sz="1200" baseline="30000" dirty="0" smtClean="0"/>
              <a:t>th</a:t>
            </a:r>
            <a:r>
              <a:rPr lang="en-US" sz="1200" dirty="0" smtClean="0"/>
              <a:t> August 2012, No. 52/2012/SDR/181-	215, 	           dated 13</a:t>
            </a:r>
            <a:r>
              <a:rPr lang="en-US" sz="1200" baseline="30000" dirty="0" smtClean="0"/>
              <a:t>th</a:t>
            </a:r>
            <a:r>
              <a:rPr lang="en-US" sz="1200" dirty="0" smtClean="0"/>
              <a:t> August 2012 and No. 2/2012/SDR/251-285, dated 13</a:t>
            </a:r>
            <a:r>
              <a:rPr lang="en-US" sz="1200" baseline="30000" dirty="0" smtClean="0"/>
              <a:t>th</a:t>
            </a:r>
            <a:r>
              <a:rPr lang="en-US" sz="1200" dirty="0" smtClean="0"/>
              <a:t> August 2012</a:t>
            </a:r>
            <a:r>
              <a:rPr lang="en-IN" sz="1200" dirty="0" smtClean="0"/>
              <a:t/>
            </a:r>
            <a:br>
              <a:rPr lang="en-IN" sz="1200" dirty="0" smtClean="0"/>
            </a:br>
            <a:r>
              <a:rPr lang="en-US" sz="1200" dirty="0" smtClean="0"/>
              <a:t/>
            </a:r>
            <a:br>
              <a:rPr lang="en-US" sz="1200" dirty="0" smtClean="0"/>
            </a:br>
            <a:r>
              <a:rPr lang="en-US" sz="1200" dirty="0" smtClean="0"/>
              <a:t>Sir/Madam,</a:t>
            </a:r>
            <a:r>
              <a:rPr lang="en-IN" sz="1200" dirty="0" smtClean="0"/>
              <a:t/>
            </a:r>
            <a:br>
              <a:rPr lang="en-IN" sz="1200" dirty="0" smtClean="0"/>
            </a:br>
            <a:r>
              <a:rPr lang="en-US" sz="1200" dirty="0" smtClean="0"/>
              <a:t/>
            </a:r>
            <a:br>
              <a:rPr lang="en-US" sz="1200" dirty="0" smtClean="0"/>
            </a:br>
            <a:r>
              <a:rPr lang="en-US" sz="1200" dirty="0" smtClean="0"/>
              <a:t>Election Commission has issued detailed instructions for facilitation of casting of postal ballots by persons on poll duty from time to time. The Commission had modified and refined these instructions during  the </a:t>
            </a:r>
            <a:r>
              <a:rPr lang="en-US" sz="1200" b="1" dirty="0" smtClean="0"/>
              <a:t>general </a:t>
            </a:r>
            <a:r>
              <a:rPr lang="en-US" sz="1200" dirty="0" smtClean="0"/>
              <a:t>elections </a:t>
            </a:r>
            <a:r>
              <a:rPr lang="en-US" sz="1200" b="1" dirty="0" smtClean="0"/>
              <a:t>to various State Legislative Assemblies held in 2012-2013</a:t>
            </a:r>
            <a:r>
              <a:rPr lang="en-US" sz="1200" dirty="0" smtClean="0"/>
              <a:t>. This has resulted in a significant increase in the casting of postal ballots by persons on poll duty. The Commission has considered various logistical problems in the process of facilitation of postal balloting by persons on election duty and has decided to further modify these instructions. These comprehensive instructions are being issued </a:t>
            </a:r>
            <a:r>
              <a:rPr lang="en-US" sz="1200" b="1" dirty="0" smtClean="0"/>
              <a:t>in supersession of all existing instructions on facilitation of postal balloting by persons on election duty.</a:t>
            </a:r>
            <a:r>
              <a:rPr lang="en-IN" sz="1200" dirty="0" smtClean="0"/>
              <a:t/>
            </a:r>
            <a:br>
              <a:rPr lang="en-IN" sz="1200" dirty="0" smtClean="0"/>
            </a:br>
            <a:r>
              <a:rPr lang="en-IN" sz="1200" b="1" u="sng" dirty="0" smtClean="0"/>
              <a:t/>
            </a:r>
            <a:br>
              <a:rPr lang="en-IN" sz="1200" b="1" u="sng" dirty="0" smtClean="0"/>
            </a:br>
            <a:r>
              <a:rPr lang="en-IN" sz="1200" b="1" u="sng" dirty="0" smtClean="0"/>
              <a:t>Persons on election duty who are entitled for Postal Ballots (PB) and Election Duty Certificate (EDC)</a:t>
            </a:r>
            <a:r>
              <a:rPr lang="en-IN" sz="1200" dirty="0" smtClean="0"/>
              <a:t> – All persons </a:t>
            </a:r>
            <a:r>
              <a:rPr lang="en-IN" sz="1200" b="1" dirty="0" smtClean="0"/>
              <a:t>appointed on election duty </a:t>
            </a:r>
            <a:r>
              <a:rPr lang="en-IN" sz="1200" dirty="0" smtClean="0"/>
              <a:t> who are not able to cast their vote at the polling station where they are enrolled as a voter are entitled to </a:t>
            </a:r>
            <a:r>
              <a:rPr lang="en-IN" sz="1200" b="1" dirty="0" smtClean="0"/>
              <a:t>the facility of </a:t>
            </a:r>
            <a:r>
              <a:rPr lang="en-IN" sz="1200" strike="sngStrike" dirty="0" smtClean="0"/>
              <a:t> </a:t>
            </a:r>
            <a:r>
              <a:rPr lang="en-IN" sz="1200" dirty="0" smtClean="0"/>
              <a:t> either an EDC or a postal ballot. In case they are put on election duty in the same constituency in which they are enrolled as a voter, they are entitled to get an EDC, which entitles them to vote at the polling station where they are on duty. If they are on duty in a constituency other than the constituency where they are enrolled as a voter, they are entitled to a Postal Ballot. These persons include employees in polling parties, Sector Officers,</a:t>
            </a:r>
            <a:br>
              <a:rPr lang="en-IN" sz="1200" dirty="0" smtClean="0"/>
            </a:br>
            <a:endParaRPr lang="en-ZW" sz="1200"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6278562"/>
          </a:xfrm>
        </p:spPr>
        <p:txBody>
          <a:bodyPr>
            <a:noAutofit/>
          </a:bodyPr>
          <a:lstStyle/>
          <a:p>
            <a:pPr algn="l" fontAlgn="auto">
              <a:spcBef>
                <a:spcPts val="0"/>
              </a:spcBef>
              <a:spcAft>
                <a:spcPts val="0"/>
              </a:spcAft>
              <a:defRPr/>
            </a:pPr>
            <a:r>
              <a:rPr lang="en-US" sz="1400" dirty="0" smtClean="0"/>
              <a:t>Zonal Officers, Returning Officers and Assistant Returning Officers, District Elections Officer, Deputy District Election Officer, employees posted in the offices of District Election Officer, returning Officer, Control Room and other election related offices, micro-observers, all police personnel, home guards,  drivers, conductors and cleaners of vehicles,  engaged  </a:t>
            </a:r>
            <a:r>
              <a:rPr lang="en-US" sz="1400" b="1" dirty="0" smtClean="0"/>
              <a:t>for </a:t>
            </a:r>
            <a:r>
              <a:rPr lang="en-US" sz="1400" dirty="0" smtClean="0"/>
              <a:t>election work etc. if such  persons are not able to cast their vote at the polling station where he or she is enrolled as a voter  </a:t>
            </a:r>
            <a:r>
              <a:rPr lang="en-US" sz="1400" b="1" dirty="0" smtClean="0"/>
              <a:t>by </a:t>
            </a:r>
            <a:r>
              <a:rPr lang="en-US" sz="1400" dirty="0" smtClean="0"/>
              <a:t>reason of being on duty in relation to elections.  Polling agents of candidates also fall in the category of voters on election duty for this purpose. A  person is entitled to an EDC if he or she is on duty in the same constituency where he or she is enrolled as a voter, and entitled to a postal ballot if he or she is on duty in any other constituency.</a:t>
            </a:r>
            <a:r>
              <a:rPr lang="en-IN" sz="1400" dirty="0" smtClean="0"/>
              <a:t/>
            </a:r>
            <a:br>
              <a:rPr lang="en-IN" sz="1400" dirty="0" smtClean="0"/>
            </a:br>
            <a:r>
              <a:rPr lang="en-US" sz="1400" b="1" u="sng" dirty="0" smtClean="0"/>
              <a:t/>
            </a:r>
            <a:br>
              <a:rPr lang="en-US" sz="1400" b="1" u="sng" dirty="0" smtClean="0"/>
            </a:br>
            <a:r>
              <a:rPr lang="en-US" sz="1400" b="1" u="sng" dirty="0" smtClean="0"/>
              <a:t>Reasons for Facilitation of Postal Balloting by person on election duty</a:t>
            </a:r>
            <a:r>
              <a:rPr lang="en-US" sz="1400" dirty="0" smtClean="0"/>
              <a:t> – Commission has received representations from time to time that many electors on election duty are not able to cast their postal ballots, and many a times postal ballots cast by such persons do not reach the Returning Officer in time for counting. The Commission has also received representations about the possibility of undue influence or intimidation of persons who cast their vote by postal ballots. To address these issues, the Commission has decided to facilitate casting of postal ballots by persons on election duty during the training sessions to take care of such complaints. Voting through postal ballot in such training sessions is referred to as voting in facilitation center. The Commission has also decided that facilitation should be done in a completely transparent manner so that all stakeholders are involved in the process at every stage.</a:t>
            </a:r>
            <a:r>
              <a:rPr lang="en-IN" sz="1400" dirty="0" smtClean="0"/>
              <a:t/>
            </a:r>
            <a:br>
              <a:rPr lang="en-IN" sz="1400" dirty="0" smtClean="0"/>
            </a:br>
            <a:r>
              <a:rPr lang="en-US" sz="1400" dirty="0" smtClean="0"/>
              <a:t/>
            </a:r>
            <a:br>
              <a:rPr lang="en-US" sz="1400" dirty="0" smtClean="0"/>
            </a:br>
            <a:r>
              <a:rPr lang="en-US" sz="1400" dirty="0" smtClean="0"/>
              <a:t>During the ensuing General Election to </a:t>
            </a:r>
            <a:r>
              <a:rPr lang="en-US" sz="1400" dirty="0" err="1" smtClean="0"/>
              <a:t>Lok</a:t>
            </a:r>
            <a:r>
              <a:rPr lang="en-US" sz="1400" dirty="0" smtClean="0"/>
              <a:t> </a:t>
            </a:r>
            <a:r>
              <a:rPr lang="en-US" sz="1400" dirty="0" err="1" smtClean="0"/>
              <a:t>Sabha</a:t>
            </a:r>
            <a:r>
              <a:rPr lang="en-US" sz="1400" dirty="0" smtClean="0"/>
              <a:t> 2014, polling staff including police personnel, driver/conductor/cleaner of vehicles, persons engaged for </a:t>
            </a:r>
            <a:r>
              <a:rPr lang="en-US" sz="1400" dirty="0" err="1" smtClean="0"/>
              <a:t>videography</a:t>
            </a:r>
            <a:r>
              <a:rPr lang="en-US" sz="1400" dirty="0" smtClean="0"/>
              <a:t>, etc., would be mostly drawn from within the parliamentary constituency. Therefore, large majority of voters on election duty can vote by using EDC.  However, if there are persons who are put on duty in a constituency different from the one where he/she is enrolled as elector, such person will need to apply for postal ballot paper to exercise franchise.</a:t>
            </a:r>
            <a:r>
              <a:rPr lang="en-IN" sz="1400" dirty="0" smtClean="0"/>
              <a:t/>
            </a:r>
            <a:br>
              <a:rPr lang="en-IN" sz="1400" dirty="0" smtClean="0"/>
            </a:br>
            <a:r>
              <a:rPr lang="en-IN" sz="1400" b="1" u="sng" dirty="0" smtClean="0"/>
              <a:t/>
            </a:r>
            <a:br>
              <a:rPr lang="en-IN" sz="1400" b="1" u="sng" dirty="0" smtClean="0"/>
            </a:br>
            <a:r>
              <a:rPr lang="en-IN" sz="1400" b="1" u="sng" dirty="0" smtClean="0"/>
              <a:t>Preparation of Database</a:t>
            </a:r>
            <a:r>
              <a:rPr lang="en-IN" sz="1400" b="1" dirty="0" smtClean="0"/>
              <a:t> – </a:t>
            </a:r>
            <a:r>
              <a:rPr lang="en-IN" sz="1400" dirty="0" smtClean="0"/>
              <a:t>A database of persons to be issued postal ballots on account of</a:t>
            </a:r>
            <a:r>
              <a:rPr lang="en-IN" sz="1400" b="1" dirty="0" smtClean="0"/>
              <a:t> </a:t>
            </a:r>
            <a:r>
              <a:rPr lang="en-IN" sz="1400" dirty="0" smtClean="0"/>
              <a:t>being on election duty should be prepared well in advance. </a:t>
            </a:r>
            <a:r>
              <a:rPr lang="en-IN" sz="1400" b="1" dirty="0" smtClean="0"/>
              <a:t> </a:t>
            </a:r>
            <a:r>
              <a:rPr lang="en-IN" sz="1400" dirty="0" smtClean="0"/>
              <a:t>Along with other information, these databases should necessarily have information about the No. and name of Assembly Constituency,  Part No. and the Serial Number in  Part where the person is enrolled as  a voter. The EPIC number of each person should also be captured in the database. The database should also have fields to capture information about the location and address of facilitation  </a:t>
            </a:r>
            <a:r>
              <a:rPr lang="en-IN" sz="1400" dirty="0" err="1" smtClean="0"/>
              <a:t>centers</a:t>
            </a:r>
            <a:r>
              <a:rPr lang="en-IN" sz="1400" dirty="0" smtClean="0"/>
              <a:t> for  postal balloting. The facilitation </a:t>
            </a:r>
            <a:r>
              <a:rPr lang="en-IN" sz="1400" dirty="0" err="1" smtClean="0"/>
              <a:t>center</a:t>
            </a:r>
            <a:r>
              <a:rPr lang="en-IN" sz="1400" dirty="0" smtClean="0"/>
              <a:t> will be the same </a:t>
            </a:r>
            <a:br>
              <a:rPr lang="en-IN" sz="1400" dirty="0" smtClean="0"/>
            </a:br>
            <a:endParaRPr lang="en-ZW" sz="1400"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6583362"/>
          </a:xfrm>
        </p:spPr>
        <p:txBody>
          <a:bodyPr>
            <a:noAutofit/>
          </a:bodyPr>
          <a:lstStyle/>
          <a:p>
            <a:pPr algn="l" fontAlgn="auto">
              <a:spcBef>
                <a:spcPts val="0"/>
              </a:spcBef>
              <a:spcAft>
                <a:spcPts val="0"/>
              </a:spcAft>
              <a:defRPr/>
            </a:pPr>
            <a:r>
              <a:rPr lang="en-US" sz="1600" dirty="0" smtClean="0"/>
              <a:t>as the place identified for imparting training. If a person is to be called for training more than once, information about all the trainings should be captured in the database.  Information about the electoral roll enrolment of a person can be found by using search facility based on EPIC number and search facility based on name and surname. This search facility is provided at the website of all Chief Electoral Officers. These databases should be prepared in the following manner: -</a:t>
            </a:r>
            <a:r>
              <a:rPr lang="en-IN" sz="1600" dirty="0" smtClean="0"/>
              <a:t/>
            </a:r>
            <a:br>
              <a:rPr lang="en-IN" sz="1600" dirty="0" smtClean="0"/>
            </a:br>
            <a:r>
              <a:rPr lang="en-US" sz="1600" b="1" dirty="0" smtClean="0"/>
              <a:t/>
            </a:r>
            <a:br>
              <a:rPr lang="en-US" sz="1600" b="1" dirty="0" smtClean="0"/>
            </a:br>
            <a:r>
              <a:rPr lang="en-US" sz="1600" b="1" dirty="0" smtClean="0"/>
              <a:t>Database of employees on election duty </a:t>
            </a:r>
            <a:r>
              <a:rPr lang="en-US" sz="1600" dirty="0" smtClean="0"/>
              <a:t>- The District Election Officer has to prepare one database of employees for duty in polling parties, and for other election duties like sector officers, zonal officers, micro-observers etc. This database should include all persons appointed on election duty of any kind if such a person is not able to cast his vote at the polling station where he or she is enrolled as a voter on account of being on election duty. </a:t>
            </a:r>
            <a:r>
              <a:rPr lang="en-IN" sz="1600" dirty="0" smtClean="0"/>
              <a:t/>
            </a:r>
            <a:br>
              <a:rPr lang="en-IN" sz="1600" dirty="0" smtClean="0"/>
            </a:br>
            <a:r>
              <a:rPr lang="en-IN" sz="1600" dirty="0" smtClean="0"/>
              <a:t/>
            </a:r>
            <a:br>
              <a:rPr lang="en-IN" sz="1600" dirty="0" smtClean="0"/>
            </a:br>
            <a:r>
              <a:rPr lang="en-IN" sz="1600" dirty="0" smtClean="0"/>
              <a:t>In the case of police personnel who are also treated as voters on election duty, the SP or other competent officer will maintain a database of all police personnel (including home guards , if deployed on election duty) in the district.  In that database, the elector details, like,  No. &amp; Name of Assembly Constituency, Part No. &amp; </a:t>
            </a:r>
            <a:r>
              <a:rPr lang="en-IN" sz="1600" dirty="0" err="1" smtClean="0"/>
              <a:t>Sl</a:t>
            </a:r>
            <a:r>
              <a:rPr lang="en-IN" sz="1600" dirty="0" smtClean="0"/>
              <a:t>. No. of electoral roll where name is registered as an elector shall also be populated. The SP shall prepare the deployment plan for the police officials in the district well in advance.  At this stage the constituency where they are deployed on election duty would be known, whether within the constituency where registered as elector or in a different constituency.  Those posted outside the constituency will be eligible for voting through </a:t>
            </a:r>
            <a:r>
              <a:rPr lang="en-IN" sz="1600" b="1" dirty="0" smtClean="0"/>
              <a:t>Postal Ballot. </a:t>
            </a:r>
            <a:r>
              <a:rPr lang="en-IN" sz="1600" dirty="0" smtClean="0"/>
              <a:t>The SP shall appoint a Nodal Officer to coordinate all activities related to facilitating the exercise of franchise by police personnel through postal ballot or EDC. Form 12A (for EDC) or Form 12 (for Postal Ballot) shall be provided by the SP or the nodal officer identified for this purpose to enable the police personnel to make application for EDC or PB, as the case may be.  The SP or the nodal officer shall ensure that these applications in Form 12 and 12A with the electoral roll details duly entered and signed by the police personnel are sent to the concerned Returning Officer at least 7days before the date of poll so that </a:t>
            </a:r>
            <a:r>
              <a:rPr lang="en-IN" sz="1600" b="1" dirty="0" smtClean="0"/>
              <a:t>EDC or PB,</a:t>
            </a:r>
            <a:r>
              <a:rPr lang="en-IN" sz="1600" dirty="0" smtClean="0"/>
              <a:t/>
            </a:r>
            <a:br>
              <a:rPr lang="en-IN" sz="1600" dirty="0" smtClean="0"/>
            </a:br>
            <a:endParaRPr lang="en-ZW"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251" y="571500"/>
            <a:ext cx="8281006" cy="6096000"/>
          </a:xfrm>
        </p:spPr>
        <p:txBody>
          <a:bodyPr>
            <a:normAutofit fontScale="92500"/>
          </a:bodyPr>
          <a:lstStyle/>
          <a:p>
            <a:pPr algn="just">
              <a:buNone/>
            </a:pPr>
            <a:r>
              <a:rPr lang="en-IN" sz="2600" b="1" dirty="0">
                <a:solidFill>
                  <a:srgbClr val="0070C0"/>
                </a:solidFill>
              </a:rPr>
              <a:t>Postal Ballot papers returned undelivered – procedure to be </a:t>
            </a:r>
            <a:r>
              <a:rPr lang="en-IN" sz="2600" b="1" dirty="0" smtClean="0">
                <a:solidFill>
                  <a:srgbClr val="0070C0"/>
                </a:solidFill>
              </a:rPr>
              <a:t>followed </a:t>
            </a:r>
            <a:r>
              <a:rPr lang="en-US" sz="2250" dirty="0" smtClean="0"/>
              <a:t>(</a:t>
            </a:r>
            <a:r>
              <a:rPr lang="en-US" sz="2250" b="1" i="1" dirty="0" smtClean="0">
                <a:solidFill>
                  <a:srgbClr val="7030A0"/>
                </a:solidFill>
              </a:rPr>
              <a:t>ECI </a:t>
            </a:r>
            <a:r>
              <a:rPr lang="en-US" sz="2250" b="1" i="1" dirty="0">
                <a:solidFill>
                  <a:srgbClr val="7030A0"/>
                </a:solidFill>
              </a:rPr>
              <a:t>instruction </a:t>
            </a:r>
            <a:r>
              <a:rPr lang="en-IN" sz="2250" b="1" i="1" dirty="0">
                <a:solidFill>
                  <a:srgbClr val="7030A0"/>
                </a:solidFill>
              </a:rPr>
              <a:t>No. 52/ECI/LET/FUNC/JUD/SDR/2017/</a:t>
            </a:r>
            <a:r>
              <a:rPr lang="en-IN" sz="2250" b="1" i="1" dirty="0" err="1">
                <a:solidFill>
                  <a:srgbClr val="7030A0"/>
                </a:solidFill>
              </a:rPr>
              <a:t>Vol.I</a:t>
            </a:r>
            <a:r>
              <a:rPr lang="en-IN" sz="2250" b="1" i="1" dirty="0">
                <a:solidFill>
                  <a:srgbClr val="7030A0"/>
                </a:solidFill>
              </a:rPr>
              <a:t>  dated 22</a:t>
            </a:r>
            <a:r>
              <a:rPr lang="en-IN" sz="2250" b="1" i="1" baseline="30000" dirty="0">
                <a:solidFill>
                  <a:srgbClr val="7030A0"/>
                </a:solidFill>
              </a:rPr>
              <a:t>nd</a:t>
            </a:r>
            <a:r>
              <a:rPr lang="en-IN" sz="2250" b="1" i="1" dirty="0">
                <a:solidFill>
                  <a:srgbClr val="7030A0"/>
                </a:solidFill>
              </a:rPr>
              <a:t> February, 2017) </a:t>
            </a:r>
          </a:p>
          <a:p>
            <a:pPr algn="just"/>
            <a:r>
              <a:rPr lang="en-IN" sz="2625" b="1" dirty="0"/>
              <a:t>If the postal ballot paper and the other connected papers sent by post is returned to the RO </a:t>
            </a:r>
            <a:r>
              <a:rPr lang="en-IN" sz="2750" b="1" dirty="0">
                <a:solidFill>
                  <a:srgbClr val="FF0000"/>
                </a:solidFill>
              </a:rPr>
              <a:t>undelivered</a:t>
            </a:r>
            <a:r>
              <a:rPr lang="en-IN" sz="2625" b="1" dirty="0"/>
              <a:t>, the RO may </a:t>
            </a:r>
            <a:r>
              <a:rPr lang="en-IN" sz="2750" b="1" dirty="0">
                <a:solidFill>
                  <a:srgbClr val="FF0000"/>
                </a:solidFill>
              </a:rPr>
              <a:t>re-issue them by post or may deliver it to the elector personally on request </a:t>
            </a:r>
            <a:r>
              <a:rPr lang="en-IN" sz="2625" b="1" dirty="0"/>
              <a:t>being made by the elector. </a:t>
            </a:r>
          </a:p>
          <a:p>
            <a:pPr algn="just"/>
            <a:r>
              <a:rPr lang="en-IN" sz="2625" b="1" dirty="0"/>
              <a:t>In those cases, where postal ballot paper is returned undelivered, and there is no request for re-issue, the Returning Officer shall keep them separately in an envelope </a:t>
            </a:r>
            <a:r>
              <a:rPr lang="en-IN" sz="2625" b="1" dirty="0" err="1"/>
              <a:t>superscribed</a:t>
            </a:r>
            <a:r>
              <a:rPr lang="en-IN" sz="2625" b="1" dirty="0"/>
              <a:t>  'Postal Ballot Papers Returned Undelivered'.</a:t>
            </a:r>
          </a:p>
          <a:p>
            <a:pPr algn="just"/>
            <a:r>
              <a:rPr lang="en-IN" sz="2625" b="1" dirty="0"/>
              <a:t>The Returning Officer shall also maintain a day-to-day record of the number of such postal ballots returned undelivered. This envelope should also be sealed and kept in the safe custody of DEO.</a:t>
            </a:r>
          </a:p>
        </p:txBody>
      </p:sp>
    </p:spTree>
    <p:extLst>
      <p:ext uri="{BB962C8B-B14F-4D97-AF65-F5344CB8AC3E}">
        <p14:creationId xmlns:p14="http://schemas.microsoft.com/office/powerpoint/2010/main" val="162731078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6278562"/>
          </a:xfrm>
        </p:spPr>
        <p:txBody>
          <a:bodyPr>
            <a:noAutofit/>
          </a:bodyPr>
          <a:lstStyle/>
          <a:p>
            <a:pPr algn="l" fontAlgn="auto">
              <a:spcBef>
                <a:spcPts val="0"/>
              </a:spcBef>
              <a:spcAft>
                <a:spcPts val="0"/>
              </a:spcAft>
              <a:defRPr/>
            </a:pPr>
            <a:r>
              <a:rPr lang="en-US" sz="1400" dirty="0" smtClean="0"/>
              <a:t>as the case may be</a:t>
            </a:r>
            <a:r>
              <a:rPr lang="en-US" sz="1400" b="1" dirty="0" smtClean="0"/>
              <a:t>, </a:t>
            </a:r>
            <a:r>
              <a:rPr lang="en-US" sz="1400" dirty="0" smtClean="0"/>
              <a:t>can be issued after making necessary entries in the marked copy of the electoral roll. </a:t>
            </a:r>
            <a:r>
              <a:rPr lang="en-IN" sz="1400" dirty="0" smtClean="0"/>
              <a:t/>
            </a:r>
            <a:br>
              <a:rPr lang="en-IN" sz="1400" dirty="0" smtClean="0"/>
            </a:br>
            <a:r>
              <a:rPr lang="en-US" sz="1400" dirty="0" smtClean="0"/>
              <a:t/>
            </a:r>
            <a:br>
              <a:rPr lang="en-US" sz="1400" dirty="0" smtClean="0"/>
            </a:br>
            <a:r>
              <a:rPr lang="en-US" sz="1400" dirty="0" smtClean="0"/>
              <a:t>Similarly, in the case of drivers/conductors/cleaners and other persons appointed for specific election related duties also a Nodal Officer may be appointed.  The enrolment details like No. &amp; Name of Constituency, Part No. and Sl. No. of entry in the electoral roll of the persons so drafted for election duty shall be ascertained by the Nodal Officer and they shall be provided Form 12A (for EDC) if posted on election duty within the constituency of enrolment or Form 12 (for Postal Ballot) if posted in a different constituency to enable them to make application for EDC or PB, as the case may be.  The nodal officer shall ensure that these applications in Form 12 and 12A with the electoral roll details duly entered and signed by the driver, conductor etc. drafted on election duty  are sent to the concerned Returning Officer at least 7 days before the date of poll so that </a:t>
            </a:r>
            <a:r>
              <a:rPr lang="en-US" sz="1400" b="1" dirty="0" smtClean="0"/>
              <a:t>EDC or PB, </a:t>
            </a:r>
            <a:r>
              <a:rPr lang="en-US" sz="1400" dirty="0" smtClean="0"/>
              <a:t>as the case may be</a:t>
            </a:r>
            <a:r>
              <a:rPr lang="en-US" sz="1400" b="1" dirty="0" smtClean="0"/>
              <a:t>, </a:t>
            </a:r>
            <a:r>
              <a:rPr lang="en-US" sz="1400" dirty="0" smtClean="0"/>
              <a:t>can be issued after making necessary entries in the marked copy of the electoral roll.</a:t>
            </a:r>
            <a:r>
              <a:rPr lang="en-IN" sz="1400" dirty="0" smtClean="0"/>
              <a:t/>
            </a:r>
            <a:br>
              <a:rPr lang="en-IN" sz="1400" dirty="0" smtClean="0"/>
            </a:br>
            <a:r>
              <a:rPr lang="en-US" sz="1400" dirty="0" smtClean="0"/>
              <a:t> </a:t>
            </a:r>
            <a:r>
              <a:rPr lang="en-IN" sz="1400" dirty="0" smtClean="0"/>
              <a:t/>
            </a:r>
            <a:br>
              <a:rPr lang="en-IN" sz="1400" dirty="0" smtClean="0"/>
            </a:br>
            <a:r>
              <a:rPr lang="en-US" sz="1400" b="1" u="sng" dirty="0" smtClean="0"/>
              <a:t>Issue of pre-filled FORM-12 and collection of signed FORM-12</a:t>
            </a:r>
            <a:r>
              <a:rPr lang="en-US" sz="1400" dirty="0" smtClean="0"/>
              <a:t> – FORM -12 should be issued to all those  persons who are put on election duty outside the constituency of enrolment</a:t>
            </a:r>
            <a:r>
              <a:rPr lang="en-US" sz="1400" b="1" dirty="0" smtClean="0"/>
              <a:t>.</a:t>
            </a:r>
            <a:r>
              <a:rPr lang="en-US" sz="1400" dirty="0" smtClean="0"/>
              <a:t> FORM-12 can be pre-filled with information about Name of Elector, No. and Name of Assembly Constituency, Part No. and Serial No. in Part where the person is enrolled in the electoral roll. This information should be available in the database of employees prepared by the DEO. Pre-filled FORM-12 can be printed from the database of employees by software to be prepared by the CEO. A note should be printed at the bottom of FORM-12, that the employee should check the pre-filled details and make corrections if these details are not correct. FORM-12 should be distributed to police personnel through the Superintendent of Police / the nodal officer appointed for the purpose.   FORM-12 should be distributed to drivers, conductors and cleaners of vehicles used in elections through the nodal officer /officer in-charge of transportation.</a:t>
            </a:r>
            <a:r>
              <a:rPr lang="en-IN" sz="1400" dirty="0" smtClean="0"/>
              <a:t/>
            </a:r>
            <a:br>
              <a:rPr lang="en-IN" sz="1400" dirty="0" smtClean="0"/>
            </a:br>
            <a:r>
              <a:rPr lang="en-IN" sz="1400" dirty="0" smtClean="0"/>
              <a:t/>
            </a:r>
            <a:br>
              <a:rPr lang="en-IN" sz="1400" dirty="0" smtClean="0"/>
            </a:br>
            <a:r>
              <a:rPr lang="en-IN" sz="1400" dirty="0" smtClean="0"/>
              <a:t>Signed FORM-12</a:t>
            </a:r>
            <a:r>
              <a:rPr lang="en-IN" sz="1400" b="1" dirty="0" smtClean="0"/>
              <a:t>, </a:t>
            </a:r>
            <a:r>
              <a:rPr lang="en-IN" sz="1400" b="1" dirty="0" err="1" smtClean="0"/>
              <a:t>alongwith</a:t>
            </a:r>
            <a:r>
              <a:rPr lang="en-IN" sz="1400" b="1" dirty="0" smtClean="0"/>
              <a:t> a copy of the appointment letter as proof of having been drafted for election duty and photocopy of EPIC in order to ensure that no ineligible person is issued a Postal Ballot</a:t>
            </a:r>
            <a:r>
              <a:rPr lang="en-IN" sz="1400" dirty="0" smtClean="0"/>
              <a:t> should be collected </a:t>
            </a:r>
            <a:r>
              <a:rPr lang="en-IN" sz="1400" b="1" u="sng" dirty="0" smtClean="0"/>
              <a:t>on the first day of training </a:t>
            </a:r>
            <a:r>
              <a:rPr lang="en-IN" sz="1400" dirty="0" smtClean="0"/>
              <a:t>or as soon as possible. Efforts should be made to collect signed FORM-12 before the last date of  withdrawal of  candidature. However  if for some reason FORM-12 of some  persons on election duty could </a:t>
            </a:r>
            <a:br>
              <a:rPr lang="en-IN" sz="1400" dirty="0" smtClean="0"/>
            </a:br>
            <a:endParaRPr lang="en-ZW" sz="1400"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6354762"/>
          </a:xfrm>
        </p:spPr>
        <p:txBody>
          <a:bodyPr>
            <a:normAutofit/>
          </a:bodyPr>
          <a:lstStyle/>
          <a:p>
            <a:pPr algn="l" fontAlgn="auto">
              <a:spcBef>
                <a:spcPts val="0"/>
              </a:spcBef>
              <a:spcAft>
                <a:spcPts val="0"/>
              </a:spcAft>
              <a:defRPr/>
            </a:pPr>
            <a:r>
              <a:rPr lang="en-US" sz="1400" dirty="0" smtClean="0"/>
              <a:t>not be collected before this date, they should be collected even after this date as soon as possible. Signed FORM-12 should be sent by the District Election Officer to the concerned Returning Officers </a:t>
            </a:r>
            <a:r>
              <a:rPr lang="en-US" sz="1400" b="1" dirty="0" smtClean="0"/>
              <a:t>within the district </a:t>
            </a:r>
            <a:r>
              <a:rPr lang="en-US" sz="1400" dirty="0" smtClean="0"/>
              <a:t>for issue of Postal Ballots.</a:t>
            </a:r>
            <a:r>
              <a:rPr lang="en-IN" sz="1400" dirty="0" smtClean="0"/>
              <a:t/>
            </a:r>
            <a:br>
              <a:rPr lang="en-IN" sz="1400" dirty="0" smtClean="0"/>
            </a:br>
            <a:r>
              <a:rPr lang="en-US" sz="1400" b="1" u="sng" dirty="0" smtClean="0"/>
              <a:t/>
            </a:r>
            <a:br>
              <a:rPr lang="en-US" sz="1400" b="1" u="sng" dirty="0" smtClean="0"/>
            </a:br>
            <a:r>
              <a:rPr lang="en-US" sz="1400" b="1" u="sng" dirty="0" smtClean="0"/>
              <a:t>Issue of Postal Ballots to Service Voters</a:t>
            </a:r>
            <a:r>
              <a:rPr lang="en-US" sz="1400" dirty="0" smtClean="0"/>
              <a:t> - All postal ballots for service voters will be printed within 24 hours of the finalization of list of contesting candidates and issued within the next 24 hours. </a:t>
            </a:r>
            <a:r>
              <a:rPr lang="en-US" sz="1400" b="1" dirty="0" smtClean="0"/>
              <a:t>The outer envelope (FORM 13C) for postal ballots to service voters shall be in YELLOW color (both for parliament and assembly elections) </a:t>
            </a:r>
            <a:r>
              <a:rPr lang="en-US" sz="1400" dirty="0" smtClean="0"/>
              <a:t>to distinguish them from the postal ballots for employees on poll duty. On the envelope in Form 13C, the complete particulars of the Parliamentary or Assembly Constituency, as the case may be, should be clearly mentioned. Chief Electoral Officer will have a meeting with the head of the postal department for the State, and work out an arrangement that the postal ballots for service voters are handed over by the Returning Officer/</a:t>
            </a:r>
            <a:r>
              <a:rPr lang="en-US" sz="1400" dirty="0" err="1" smtClean="0"/>
              <a:t>Asstt</a:t>
            </a:r>
            <a:r>
              <a:rPr lang="en-US" sz="1400" dirty="0" smtClean="0"/>
              <a:t>. Returning Officer of each constituency to a designated employee of the postal department nominated for this purpose. Postal Department shall then ensure that all postal ballots for service voters are delivered to the respective Record Offices within 48 hours.</a:t>
            </a:r>
            <a:r>
              <a:rPr lang="en-IN" sz="1400" dirty="0" smtClean="0"/>
              <a:t/>
            </a:r>
            <a:br>
              <a:rPr lang="en-IN" sz="1400" dirty="0" smtClean="0"/>
            </a:br>
            <a:r>
              <a:rPr lang="en-US" sz="1400" b="1" u="sng" dirty="0" smtClean="0"/>
              <a:t/>
            </a:r>
            <a:br>
              <a:rPr lang="en-US" sz="1400" b="1" u="sng" dirty="0" smtClean="0"/>
            </a:br>
            <a:r>
              <a:rPr lang="en-US" sz="1400" b="1" u="sng" dirty="0" smtClean="0"/>
              <a:t>Issue of Postal Ballots to other categories </a:t>
            </a:r>
            <a:r>
              <a:rPr lang="en-US" sz="1400" dirty="0" smtClean="0"/>
              <a:t> – The District Election Officer will fill the information of facilitation center for each employee in the database. In general, each training center will also be a facilitation center so that </a:t>
            </a:r>
            <a:r>
              <a:rPr lang="en-US" sz="1400" b="1" dirty="0" smtClean="0"/>
              <a:t>Voters on election duty can</a:t>
            </a:r>
            <a:r>
              <a:rPr lang="en-US" sz="1400" dirty="0" smtClean="0"/>
              <a:t> cast their postal ballots when they come for </a:t>
            </a:r>
            <a:r>
              <a:rPr lang="en-US" sz="1400" b="1" dirty="0" smtClean="0"/>
              <a:t>second/subsequent</a:t>
            </a:r>
            <a:r>
              <a:rPr lang="en-US" sz="1400" dirty="0" smtClean="0"/>
              <a:t> training to be imparted after the printing of postal ballot. All police personnel and drivers, conductors and cleaners of vehicles used in elections will be called at least once for training for the purpose of facilitation of postal balloting by employees. If more than one training session is organized for certain categories of employees, facilitation of postal balloting should be done in each session so that if an employee has not cast his postal ballot in an earlier session, he or she is able to cast postal ballot in the next training session.  The Returning Officer will prepare the Postal Ballot papers for those who have submitted signed FORM-12 .  This should be done as soon as possible after postal ballot paper is printed.   The Returning Officers will then check the location and address of the facilitation center of the concerned employee and send the postal ballot to the Officer-in-charge of postal balloting facilitation center for being delivered to the employee.</a:t>
            </a:r>
            <a:r>
              <a:rPr lang="en-IN" sz="1400" dirty="0" smtClean="0"/>
              <a:t/>
            </a:r>
            <a:br>
              <a:rPr lang="en-IN" sz="1400" dirty="0" smtClean="0"/>
            </a:br>
            <a:r>
              <a:rPr lang="en-US" sz="1400" dirty="0" smtClean="0"/>
              <a:t> </a:t>
            </a:r>
            <a:r>
              <a:rPr lang="en-IN" sz="1400" dirty="0" smtClean="0"/>
              <a:t/>
            </a:r>
            <a:br>
              <a:rPr lang="en-IN" sz="1400" dirty="0" smtClean="0"/>
            </a:br>
            <a:endParaRPr lang="en-ZW" sz="1400"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pPr algn="l" fontAlgn="auto">
              <a:spcBef>
                <a:spcPts val="0"/>
              </a:spcBef>
              <a:spcAft>
                <a:spcPts val="0"/>
              </a:spcAft>
              <a:defRPr/>
            </a:pPr>
            <a:r>
              <a:rPr lang="en-US" sz="1400" dirty="0" smtClean="0"/>
              <a:t>=	If the facilitation center is located in an area within the jurisdiction of the Returning Officer who issues the postal ballot, he will send the postal ballot directly to the Officer-in-charge of that postal balloting facilitation center. </a:t>
            </a:r>
            <a:r>
              <a:rPr lang="en-IN" sz="1400" dirty="0" smtClean="0"/>
              <a:t/>
            </a:r>
            <a:br>
              <a:rPr lang="en-IN" sz="1400" dirty="0" smtClean="0"/>
            </a:br>
            <a:r>
              <a:rPr lang="en-US" sz="1400" dirty="0" smtClean="0"/>
              <a:t>		</a:t>
            </a:r>
            <a:br>
              <a:rPr lang="en-US" sz="1400" dirty="0" smtClean="0"/>
            </a:br>
            <a:r>
              <a:rPr lang="en-US" sz="1400" dirty="0" smtClean="0"/>
              <a:t>=	If the facilitation center is outside the jurisdiction of the Returning Officer  who issues  the postal ballot, but  within the district then he will send it directly to the Officer-in-charge of  the concerned facilitation center within the district instead of routing it through the District Election Officer.</a:t>
            </a:r>
            <a:r>
              <a:rPr lang="en-IN" sz="1400" dirty="0" smtClean="0"/>
              <a:t/>
            </a:r>
            <a:br>
              <a:rPr lang="en-IN" sz="1400" dirty="0" smtClean="0"/>
            </a:br>
            <a:r>
              <a:rPr lang="en-US" sz="1400" dirty="0" smtClean="0"/>
              <a:t>		</a:t>
            </a:r>
            <a:br>
              <a:rPr lang="en-US" sz="1400" dirty="0" smtClean="0"/>
            </a:br>
            <a:r>
              <a:rPr lang="en-US" sz="1400" dirty="0" smtClean="0"/>
              <a:t>=	Generally there should be no need of sending the postal ballot outside the district as employees are generally  not sent for election duty outside their district. If, however,  it becomes necessary to send a postal ballot to a Facilitation Center outside 	the district,  the District Election Officer will co-ordinate  with the District Election Officer of the other district and do the needful.</a:t>
            </a:r>
            <a:r>
              <a:rPr lang="en-IN" sz="1400" dirty="0" smtClean="0"/>
              <a:t/>
            </a:r>
            <a:br>
              <a:rPr lang="en-IN" sz="1400" dirty="0" smtClean="0"/>
            </a:br>
            <a:r>
              <a:rPr lang="en-US" sz="1400" dirty="0" smtClean="0"/>
              <a:t>	</a:t>
            </a:r>
            <a:br>
              <a:rPr lang="en-US" sz="1400" dirty="0" smtClean="0"/>
            </a:br>
            <a:r>
              <a:rPr lang="en-US" sz="1400" dirty="0" smtClean="0"/>
              <a:t>=	If any official who submits Form 12 and for whom postal ballot has been prepared does not collect the Postal Ballot paper personally at the second/subsequent training at the facilitation centre, the Postal Ballot for such person should be dispatched by Registered post with A/D within 24 hours.  No postal ballot prepared for issue should be retained with the RO/any other official.</a:t>
            </a:r>
            <a:r>
              <a:rPr lang="en-IN" sz="1400" dirty="0" smtClean="0"/>
              <a:t/>
            </a:r>
            <a:br>
              <a:rPr lang="en-IN" sz="1400" dirty="0" smtClean="0"/>
            </a:br>
            <a:r>
              <a:rPr lang="en-US" sz="1400" b="1" u="sng" dirty="0" smtClean="0"/>
              <a:t/>
            </a:r>
            <a:br>
              <a:rPr lang="en-US" sz="1400" b="1" u="sng" dirty="0" smtClean="0"/>
            </a:br>
            <a:r>
              <a:rPr lang="en-US" sz="1400" b="1" u="sng" dirty="0" smtClean="0"/>
              <a:t>Procedure at the Facilitation Center</a:t>
            </a:r>
            <a:r>
              <a:rPr lang="en-US" sz="1400" dirty="0" smtClean="0"/>
              <a:t> - District Election Officer shall appoint one senior officer as in-charge of postal balloting at each Facilitation Center. This officer shall be responsible for the postal balloting at the Facilitation Center. The procedure to be followed at the Facilitation Center is described below:-</a:t>
            </a:r>
            <a:r>
              <a:rPr lang="en-IN" sz="1400" dirty="0" smtClean="0"/>
              <a:t/>
            </a:r>
            <a:br>
              <a:rPr lang="en-IN" sz="1400" dirty="0" smtClean="0"/>
            </a:br>
            <a:r>
              <a:rPr lang="en-US" sz="1400" b="1" dirty="0" smtClean="0"/>
              <a:t>Information to Political Parties</a:t>
            </a:r>
            <a:r>
              <a:rPr lang="en-US" sz="1400" dirty="0" smtClean="0"/>
              <a:t> – All Recognized Political Parties will be informed in writing the schedule of facilitation of postal balloting at the Facilitation Centers. They shall be allowed to send their representatives to witness the facilitation process at the Facilitation centers.</a:t>
            </a:r>
            <a:r>
              <a:rPr lang="en-IN" sz="1400" dirty="0" smtClean="0"/>
              <a:t/>
            </a:r>
            <a:br>
              <a:rPr lang="en-IN" sz="1400" dirty="0" smtClean="0"/>
            </a:br>
            <a:r>
              <a:rPr lang="en-US" sz="1400" b="1" dirty="0" smtClean="0"/>
              <a:t>Time to be set apart for Postal Balloting </a:t>
            </a:r>
            <a:r>
              <a:rPr lang="en-US" sz="1400" dirty="0" smtClean="0"/>
              <a:t>– In each training session at least 2 hours shall be set apart for facilitation of postal balloting. If necessary more than 2 hours may be set apart for this purpose as per need. Postal Balloting shall be done after the training is over. Political Parties representatives shall be allowed in the Facilitation Center after the training is over and the process of facilitation of postal balloting begins.</a:t>
            </a:r>
            <a:r>
              <a:rPr lang="en-IN" sz="1400" dirty="0" smtClean="0"/>
              <a:t/>
            </a:r>
            <a:br>
              <a:rPr lang="en-IN" sz="1400" dirty="0" smtClean="0"/>
            </a:br>
            <a:r>
              <a:rPr lang="en-IN" sz="1400" b="1" dirty="0" smtClean="0"/>
              <a:t>Arrangements for representatives of candidates </a:t>
            </a:r>
            <a:r>
              <a:rPr lang="en-IN" sz="1400" dirty="0" smtClean="0"/>
              <a:t>- Arrangement shall be made for candidates to sit and watch the process. </a:t>
            </a:r>
            <a:br>
              <a:rPr lang="en-IN" sz="1400" dirty="0" smtClean="0"/>
            </a:br>
            <a:endParaRPr lang="en-ZW" sz="1400"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6354762"/>
          </a:xfrm>
        </p:spPr>
        <p:txBody>
          <a:bodyPr>
            <a:normAutofit/>
          </a:bodyPr>
          <a:lstStyle/>
          <a:p>
            <a:pPr algn="l" fontAlgn="auto">
              <a:spcBef>
                <a:spcPts val="0"/>
              </a:spcBef>
              <a:spcAft>
                <a:spcPts val="0"/>
              </a:spcAft>
              <a:defRPr/>
            </a:pPr>
            <a:r>
              <a:rPr lang="en-US" sz="1600" dirty="0" smtClean="0"/>
              <a:t>process. If any person interferes with the process of facilitation, the officer in-charge of facilitation can order such a person to leave the premises immediately.</a:t>
            </a:r>
            <a:br>
              <a:rPr lang="en-US" sz="1600" dirty="0" smtClean="0"/>
            </a:br>
            <a:r>
              <a:rPr lang="en-IN" sz="1600" dirty="0" smtClean="0"/>
              <a:t/>
            </a:r>
            <a:br>
              <a:rPr lang="en-IN" sz="1600" dirty="0" smtClean="0"/>
            </a:br>
            <a:r>
              <a:rPr lang="en-US" sz="1600" b="1" dirty="0" smtClean="0"/>
              <a:t>Arrangements for casting Postal Ballot in </a:t>
            </a:r>
            <a:r>
              <a:rPr lang="en-US" sz="1600" b="1" dirty="0" err="1" smtClean="0"/>
              <a:t>secracy</a:t>
            </a:r>
            <a:r>
              <a:rPr lang="en-US" sz="1600" b="1" dirty="0" smtClean="0"/>
              <a:t> </a:t>
            </a:r>
            <a:r>
              <a:rPr lang="en-US" sz="1600" dirty="0" smtClean="0"/>
              <a:t>– Voting compartments similar to voting compartments in polling station shall be made in each Facilitation Center. This is done so that employees are able to mark their postal ballot in complete secrecy. More than one such voting compartment can be made if necessary. Arrangement of glue/gum shall also be made to seal the envelope </a:t>
            </a:r>
            <a:r>
              <a:rPr lang="en-US" sz="1600" b="1" dirty="0" smtClean="0"/>
              <a:t>(Cover-A – FORM 13B) after placing the polled postal ballot in it.</a:t>
            </a:r>
            <a:r>
              <a:rPr lang="en-IN" sz="1600" dirty="0" smtClean="0"/>
              <a:t/>
            </a:r>
            <a:br>
              <a:rPr lang="en-IN" sz="1600" dirty="0" smtClean="0"/>
            </a:br>
            <a:r>
              <a:rPr lang="en-US" sz="1600" b="1" dirty="0" smtClean="0"/>
              <a:t/>
            </a:r>
            <a:br>
              <a:rPr lang="en-US" sz="1600" b="1" dirty="0" smtClean="0"/>
            </a:br>
            <a:r>
              <a:rPr lang="en-US" sz="1600" b="1" dirty="0" smtClean="0"/>
              <a:t>Availability of </a:t>
            </a:r>
            <a:r>
              <a:rPr lang="en-US" sz="1600" b="1" dirty="0" err="1" smtClean="0"/>
              <a:t>gazetted</a:t>
            </a:r>
            <a:r>
              <a:rPr lang="en-US" sz="1600" b="1" dirty="0" smtClean="0"/>
              <a:t> officers for attestation of declaration by the person casting postal ballots</a:t>
            </a:r>
            <a:r>
              <a:rPr lang="en-US" sz="1600" dirty="0" smtClean="0"/>
              <a:t> – Under the law a declaration attested by a </a:t>
            </a:r>
            <a:r>
              <a:rPr lang="en-US" sz="1600" dirty="0" err="1" smtClean="0"/>
              <a:t>gazetted</a:t>
            </a:r>
            <a:r>
              <a:rPr lang="en-US" sz="1600" dirty="0" smtClean="0"/>
              <a:t> officer has to be made by each person in FORM-13A along with the postal ballot. For this purpose at least one </a:t>
            </a:r>
            <a:r>
              <a:rPr lang="en-US" sz="1600" dirty="0" err="1" smtClean="0"/>
              <a:t>gazetted</a:t>
            </a:r>
            <a:r>
              <a:rPr lang="en-US" sz="1600" dirty="0" smtClean="0"/>
              <a:t> officer shall be put on duty by the District Election Officer at each Facilitation Center. The </a:t>
            </a:r>
            <a:r>
              <a:rPr lang="en-US" sz="1600" dirty="0" err="1" smtClean="0"/>
              <a:t>gazetted</a:t>
            </a:r>
            <a:r>
              <a:rPr lang="en-US" sz="1600" dirty="0" smtClean="0"/>
              <a:t> officer shall attest the declaration based on the identification of the voter by his identity documents. </a:t>
            </a:r>
            <a:r>
              <a:rPr lang="en-US" sz="1600" b="1" dirty="0" smtClean="0"/>
              <a:t> He must check before attestation that the </a:t>
            </a:r>
            <a:r>
              <a:rPr lang="en-US" sz="1600" b="1" dirty="0" err="1" smtClean="0"/>
              <a:t>Sl.no</a:t>
            </a:r>
            <a:r>
              <a:rPr lang="en-US" sz="1600" b="1" dirty="0" smtClean="0"/>
              <a:t>. of the ballot paper is filled up in the space provided in the declaration, it is signed by the elector and his postal  address is mentioned.  The attesting officer should append full signature with date and write in hand or put a stamp showing his designation &amp; office address.</a:t>
            </a:r>
            <a:r>
              <a:rPr lang="en-IN" sz="1400" dirty="0" smtClean="0"/>
              <a:t/>
            </a:r>
            <a:br>
              <a:rPr lang="en-IN" sz="1400" dirty="0" smtClean="0"/>
            </a:br>
            <a:endParaRPr lang="en-ZW" sz="1400"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400" b="1" dirty="0" smtClean="0"/>
              <a:t>(F). Issue of Postal Ballots at the Facilitation Center</a:t>
            </a:r>
            <a:r>
              <a:rPr lang="en-US" sz="1400" dirty="0" smtClean="0"/>
              <a:t> – Officer in-charge of a Facilitation Center will issue the postal ballot received from the Returning Officer to the voter for whom it is meant after verifying his identity based on EPIC or any other photo identity document, and obtain his signature as a token of having received the postal ballot in a register as per the FORMAT given below:- </a:t>
            </a:r>
            <a:br>
              <a:rPr lang="en-US" sz="1400" dirty="0" smtClean="0"/>
            </a:br>
            <a:endParaRPr lang="en-ZW" sz="1400" dirty="0"/>
          </a:p>
        </p:txBody>
      </p:sp>
      <p:sp>
        <p:nvSpPr>
          <p:cNvPr id="3" name="Content Placeholder 2"/>
          <p:cNvSpPr>
            <a:spLocks noGrp="1"/>
          </p:cNvSpPr>
          <p:nvPr>
            <p:ph idx="1"/>
          </p:nvPr>
        </p:nvSpPr>
        <p:spPr/>
        <p:txBody>
          <a:bodyPr>
            <a:normAutofit/>
          </a:bodyPr>
          <a:lstStyle/>
          <a:p>
            <a:pPr fontAlgn="t"/>
            <a:endParaRPr lang="en-IN" dirty="0" smtClean="0"/>
          </a:p>
          <a:p>
            <a:pPr fontAlgn="t"/>
            <a:endParaRPr lang="en-IN" dirty="0" smtClean="0"/>
          </a:p>
          <a:p>
            <a:pPr fontAlgn="t"/>
            <a:endParaRPr lang="en-IN" dirty="0" smtClean="0"/>
          </a:p>
          <a:p>
            <a:pPr fontAlgn="t"/>
            <a:endParaRPr lang="en-IN" dirty="0" smtClean="0"/>
          </a:p>
          <a:p>
            <a:pPr fontAlgn="t"/>
            <a:endParaRPr lang="en-IN" dirty="0" smtClean="0"/>
          </a:p>
          <a:p>
            <a:pPr fontAlgn="t"/>
            <a:endParaRPr lang="en-IN" dirty="0" smtClean="0"/>
          </a:p>
          <a:p>
            <a:pPr fontAlgn="t"/>
            <a:endParaRPr lang="en-IN" dirty="0" smtClean="0"/>
          </a:p>
          <a:p>
            <a:pPr fontAlgn="t"/>
            <a:endParaRPr lang="en-IN" dirty="0" smtClean="0"/>
          </a:p>
          <a:p>
            <a:pPr fontAlgn="t"/>
            <a:endParaRPr lang="en-IN" dirty="0" smtClean="0"/>
          </a:p>
          <a:p>
            <a:pPr fontAlgn="t"/>
            <a:endParaRPr lang="en-IN" dirty="0" smtClean="0"/>
          </a:p>
          <a:p>
            <a:pPr fontAlgn="t"/>
            <a:endParaRPr lang="en-IN" dirty="0" smtClean="0"/>
          </a:p>
          <a:p>
            <a:pPr fontAlgn="t"/>
            <a:endParaRPr lang="en-IN" dirty="0" smtClean="0"/>
          </a:p>
          <a:p>
            <a:endParaRPr lang="en-ZW" dirty="0"/>
          </a:p>
        </p:txBody>
      </p:sp>
      <p:graphicFrame>
        <p:nvGraphicFramePr>
          <p:cNvPr id="4" name="Table 3"/>
          <p:cNvGraphicFramePr>
            <a:graphicFrameLocks noGrp="1"/>
          </p:cNvGraphicFramePr>
          <p:nvPr/>
        </p:nvGraphicFramePr>
        <p:xfrm>
          <a:off x="533400" y="1397000"/>
          <a:ext cx="7848600" cy="3784600"/>
        </p:xfrm>
        <a:graphic>
          <a:graphicData uri="http://schemas.openxmlformats.org/drawingml/2006/table">
            <a:tbl>
              <a:tblPr firstRow="1" bandRow="1">
                <a:tableStyleId>{5C22544A-7EE6-4342-B048-85BDC9FD1C3A}</a:tableStyleId>
              </a:tblPr>
              <a:tblGrid>
                <a:gridCol w="1308100">
                  <a:extLst>
                    <a:ext uri="{9D8B030D-6E8A-4147-A177-3AD203B41FA5}">
                      <a16:colId xmlns:a16="http://schemas.microsoft.com/office/drawing/2014/main" xmlns="" val="20000"/>
                    </a:ext>
                  </a:extLst>
                </a:gridCol>
                <a:gridCol w="1308100">
                  <a:extLst>
                    <a:ext uri="{9D8B030D-6E8A-4147-A177-3AD203B41FA5}">
                      <a16:colId xmlns:a16="http://schemas.microsoft.com/office/drawing/2014/main" xmlns="" val="20001"/>
                    </a:ext>
                  </a:extLst>
                </a:gridCol>
                <a:gridCol w="1308100">
                  <a:extLst>
                    <a:ext uri="{9D8B030D-6E8A-4147-A177-3AD203B41FA5}">
                      <a16:colId xmlns:a16="http://schemas.microsoft.com/office/drawing/2014/main" xmlns="" val="20002"/>
                    </a:ext>
                  </a:extLst>
                </a:gridCol>
                <a:gridCol w="1308100">
                  <a:extLst>
                    <a:ext uri="{9D8B030D-6E8A-4147-A177-3AD203B41FA5}">
                      <a16:colId xmlns:a16="http://schemas.microsoft.com/office/drawing/2014/main" xmlns="" val="20003"/>
                    </a:ext>
                  </a:extLst>
                </a:gridCol>
                <a:gridCol w="1308100">
                  <a:extLst>
                    <a:ext uri="{9D8B030D-6E8A-4147-A177-3AD203B41FA5}">
                      <a16:colId xmlns:a16="http://schemas.microsoft.com/office/drawing/2014/main" xmlns="" val="20004"/>
                    </a:ext>
                  </a:extLst>
                </a:gridCol>
                <a:gridCol w="1308100">
                  <a:extLst>
                    <a:ext uri="{9D8B030D-6E8A-4147-A177-3AD203B41FA5}">
                      <a16:colId xmlns:a16="http://schemas.microsoft.com/office/drawing/2014/main" xmlns="" val="20005"/>
                    </a:ext>
                  </a:extLst>
                </a:gridCol>
              </a:tblGrid>
              <a:tr h="3067001">
                <a:tc>
                  <a:txBody>
                    <a:bodyPr/>
                    <a:lstStyle/>
                    <a:p>
                      <a:r>
                        <a:rPr lang="en-GB" sz="1400" b="1" kern="1200" dirty="0" smtClean="0">
                          <a:solidFill>
                            <a:schemeClr val="lt1"/>
                          </a:solidFill>
                          <a:effectLst/>
                          <a:latin typeface="+mn-lt"/>
                          <a:ea typeface="+mn-ea"/>
                          <a:cs typeface="+mn-cs"/>
                        </a:rPr>
                        <a:t>Running </a:t>
                      </a:r>
                      <a:endParaRPr lang="en-IN" sz="1400" b="1" kern="1200" dirty="0" smtClean="0">
                        <a:solidFill>
                          <a:schemeClr val="lt1"/>
                        </a:solidFill>
                        <a:effectLst/>
                        <a:latin typeface="+mn-lt"/>
                        <a:ea typeface="+mn-ea"/>
                        <a:cs typeface="+mn-cs"/>
                      </a:endParaRPr>
                    </a:p>
                    <a:p>
                      <a:r>
                        <a:rPr lang="en-IN" sz="1400" b="1" kern="1200" dirty="0" smtClean="0">
                          <a:solidFill>
                            <a:schemeClr val="lt1"/>
                          </a:solidFill>
                          <a:effectLst/>
                          <a:latin typeface="+mn-lt"/>
                          <a:ea typeface="+mn-ea"/>
                          <a:cs typeface="+mn-cs"/>
                        </a:rPr>
                        <a:t>Sl. No.</a:t>
                      </a:r>
                      <a:endParaRPr lang="en-IN" sz="1400" dirty="0"/>
                    </a:p>
                  </a:txBody>
                  <a:tcPr/>
                </a:tc>
                <a:tc>
                  <a:txBody>
                    <a:bodyPr/>
                    <a:lstStyle/>
                    <a:p>
                      <a:r>
                        <a:rPr lang="en-IN" sz="1400" b="1" kern="1200" dirty="0" smtClean="0">
                          <a:solidFill>
                            <a:schemeClr val="lt1"/>
                          </a:solidFill>
                          <a:effectLst/>
                          <a:latin typeface="+mn-lt"/>
                          <a:ea typeface="+mn-ea"/>
                          <a:cs typeface="+mn-cs"/>
                        </a:rPr>
                        <a:t>Part No. of electoral roll</a:t>
                      </a:r>
                      <a:endParaRPr lang="en-IN" sz="1400" dirty="0"/>
                    </a:p>
                  </a:txBody>
                  <a:tcPr/>
                </a:tc>
                <a:tc>
                  <a:txBody>
                    <a:bodyPr/>
                    <a:lstStyle/>
                    <a:p>
                      <a:r>
                        <a:rPr lang="en-IN" sz="1400" b="1" kern="1200" dirty="0" err="1" smtClean="0">
                          <a:solidFill>
                            <a:schemeClr val="lt1"/>
                          </a:solidFill>
                          <a:effectLst/>
                          <a:latin typeface="+mn-lt"/>
                          <a:ea typeface="+mn-ea"/>
                          <a:cs typeface="+mn-cs"/>
                        </a:rPr>
                        <a:t>Sl.No</a:t>
                      </a:r>
                      <a:r>
                        <a:rPr lang="en-IN" sz="1400" b="1" kern="1200" dirty="0" smtClean="0">
                          <a:solidFill>
                            <a:schemeClr val="lt1"/>
                          </a:solidFill>
                          <a:effectLst/>
                          <a:latin typeface="+mn-lt"/>
                          <a:ea typeface="+mn-ea"/>
                          <a:cs typeface="+mn-cs"/>
                        </a:rPr>
                        <a:t>. of elector in the electoral roll</a:t>
                      </a:r>
                      <a:endParaRPr lang="en-IN" sz="1400" dirty="0"/>
                    </a:p>
                  </a:txBody>
                  <a:tcPr/>
                </a:tc>
                <a:tc>
                  <a:txBody>
                    <a:bodyPr/>
                    <a:lstStyle/>
                    <a:p>
                      <a:r>
                        <a:rPr lang="en-IN" sz="1400" b="1" kern="1200" dirty="0" smtClean="0">
                          <a:solidFill>
                            <a:schemeClr val="lt1"/>
                          </a:solidFill>
                          <a:effectLst/>
                          <a:latin typeface="+mn-lt"/>
                          <a:ea typeface="+mn-ea"/>
                          <a:cs typeface="+mn-cs"/>
                        </a:rPr>
                        <a:t>Details of the document produced by the elector in proof of his / her identification</a:t>
                      </a:r>
                      <a:endParaRPr lang="en-IN" sz="1400" dirty="0"/>
                    </a:p>
                  </a:txBody>
                  <a:tcPr/>
                </a:tc>
                <a:tc>
                  <a:txBody>
                    <a:bodyPr/>
                    <a:lstStyle/>
                    <a:p>
                      <a:r>
                        <a:rPr lang="en-IN" sz="1400" b="1" kern="1200" dirty="0" smtClean="0">
                          <a:solidFill>
                            <a:schemeClr val="lt1"/>
                          </a:solidFill>
                          <a:effectLst/>
                          <a:latin typeface="+mn-lt"/>
                          <a:ea typeface="+mn-ea"/>
                          <a:cs typeface="+mn-cs"/>
                        </a:rPr>
                        <a:t>Signature/T.I of elector</a:t>
                      </a:r>
                      <a:endParaRPr lang="en-IN" sz="1400" dirty="0"/>
                    </a:p>
                  </a:txBody>
                  <a:tcPr/>
                </a:tc>
                <a:tc>
                  <a:txBody>
                    <a:bodyPr/>
                    <a:lstStyle/>
                    <a:p>
                      <a:r>
                        <a:rPr lang="en-IN" sz="1400" b="1" kern="1200" dirty="0" smtClean="0">
                          <a:solidFill>
                            <a:schemeClr val="lt1"/>
                          </a:solidFill>
                          <a:effectLst/>
                          <a:latin typeface="+mn-lt"/>
                          <a:ea typeface="+mn-ea"/>
                          <a:cs typeface="+mn-cs"/>
                        </a:rPr>
                        <a:t>Remarks</a:t>
                      </a:r>
                      <a:endParaRPr lang="en-IN" sz="1400" dirty="0"/>
                    </a:p>
                  </a:txBody>
                  <a:tcPr/>
                </a:tc>
                <a:extLst>
                  <a:ext uri="{0D108BD9-81ED-4DB2-BD59-A6C34878D82A}">
                    <a16:rowId xmlns:a16="http://schemas.microsoft.com/office/drawing/2014/main" xmlns="" val="10000"/>
                  </a:ext>
                </a:extLst>
              </a:tr>
              <a:tr h="717599">
                <a:tc>
                  <a:txBody>
                    <a:bodyPr/>
                    <a:lstStyle/>
                    <a:p>
                      <a:endParaRPr lang="en-IN" sz="1800"/>
                    </a:p>
                  </a:txBody>
                  <a:tcPr/>
                </a:tc>
                <a:tc>
                  <a:txBody>
                    <a:bodyPr/>
                    <a:lstStyle/>
                    <a:p>
                      <a:endParaRPr lang="en-IN" sz="1800"/>
                    </a:p>
                  </a:txBody>
                  <a:tcPr/>
                </a:tc>
                <a:tc>
                  <a:txBody>
                    <a:bodyPr/>
                    <a:lstStyle/>
                    <a:p>
                      <a:endParaRPr lang="en-IN" sz="1800"/>
                    </a:p>
                  </a:txBody>
                  <a:tcPr/>
                </a:tc>
                <a:tc>
                  <a:txBody>
                    <a:bodyPr/>
                    <a:lstStyle/>
                    <a:p>
                      <a:endParaRPr lang="en-IN" sz="1800"/>
                    </a:p>
                  </a:txBody>
                  <a:tcPr/>
                </a:tc>
                <a:tc>
                  <a:txBody>
                    <a:bodyPr/>
                    <a:lstStyle/>
                    <a:p>
                      <a:endParaRPr lang="en-IN" sz="1800"/>
                    </a:p>
                  </a:txBody>
                  <a:tcPr/>
                </a:tc>
                <a:tc>
                  <a:txBody>
                    <a:bodyPr/>
                    <a:lstStyle/>
                    <a:p>
                      <a:endParaRPr lang="en-IN" sz="1800" dirty="0"/>
                    </a:p>
                  </a:txBody>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6430962"/>
          </a:xfrm>
        </p:spPr>
        <p:txBody>
          <a:bodyPr>
            <a:normAutofit fontScale="90000"/>
          </a:bodyPr>
          <a:lstStyle/>
          <a:p>
            <a:pPr algn="l" fontAlgn="auto">
              <a:spcBef>
                <a:spcPts val="0"/>
              </a:spcBef>
              <a:spcAft>
                <a:spcPts val="0"/>
              </a:spcAft>
              <a:defRPr/>
            </a:pPr>
            <a:r>
              <a:rPr lang="en-US" sz="1400" b="1" dirty="0" smtClean="0"/>
              <a:t/>
            </a:r>
            <a:br>
              <a:rPr lang="en-US" sz="1400" b="1" dirty="0" smtClean="0"/>
            </a:br>
            <a:r>
              <a:rPr lang="en-US" sz="1400" b="1" dirty="0" smtClean="0"/>
              <a:t/>
            </a:r>
            <a:br>
              <a:rPr lang="en-US" sz="1400" b="1" dirty="0" smtClean="0"/>
            </a:br>
            <a:r>
              <a:rPr lang="en-US" sz="1400" b="1" dirty="0" smtClean="0"/>
              <a:t>This register should be sealed in the same manner as the Register in Form 17A and kept </a:t>
            </a:r>
            <a:r>
              <a:rPr lang="en-US" sz="1400" b="1" dirty="0" err="1" smtClean="0"/>
              <a:t>alongwith</a:t>
            </a:r>
            <a:r>
              <a:rPr lang="en-US" sz="1400" b="1" dirty="0" smtClean="0"/>
              <a:t> other statutory covers mentioned in rule 93 (1).</a:t>
            </a:r>
            <a:r>
              <a:rPr lang="en-IN" sz="1400" dirty="0" smtClean="0"/>
              <a:t/>
            </a:r>
            <a:br>
              <a:rPr lang="en-IN" sz="1400" dirty="0" smtClean="0"/>
            </a:br>
            <a:r>
              <a:rPr lang="en-US" sz="1400" b="1" dirty="0" smtClean="0"/>
              <a:t>		Copy of the above register may be given to the candidates who demand for it after the date of poll in the constituency</a:t>
            </a:r>
            <a:r>
              <a:rPr lang="en-IN" sz="1400" dirty="0" smtClean="0"/>
              <a:t/>
            </a:r>
            <a:br>
              <a:rPr lang="en-IN" sz="1400" dirty="0" smtClean="0"/>
            </a:br>
            <a:r>
              <a:rPr lang="en-US" sz="1400" b="1" dirty="0" smtClean="0"/>
              <a:t> </a:t>
            </a:r>
            <a:r>
              <a:rPr lang="en-IN" sz="1400" dirty="0" smtClean="0"/>
              <a:t/>
            </a:r>
            <a:br>
              <a:rPr lang="en-IN" sz="1400" dirty="0" smtClean="0"/>
            </a:br>
            <a:r>
              <a:rPr lang="en-US" sz="1400" b="1" dirty="0" smtClean="0"/>
              <a:t>Time </a:t>
            </a:r>
            <a:r>
              <a:rPr lang="en-US" sz="1400" b="1" dirty="0" err="1" smtClean="0"/>
              <a:t>upto</a:t>
            </a:r>
            <a:r>
              <a:rPr lang="en-US" sz="1400" b="1" dirty="0" smtClean="0"/>
              <a:t> which Postal Ballot can be issued.-</a:t>
            </a:r>
            <a:r>
              <a:rPr lang="en-US" sz="1400" dirty="0" smtClean="0"/>
              <a:t> Provisions regarding intimation by voters on election duty for issue of postal ballot paper, procedure for issue of postal ballot paper and the time for return of postal ballot paper are given in Rules 20, 23 and 27 of the Conduct of the Elections Rules 1961. As per these provisions, whenever any postal ballot paper is issued to voters on election duty, in the counterfoil of the ballot paper the electoral roll number of the elector, as entered in the marked copy of the electoral roll set apart for conduct of poll at the polling station, is to be entered,  and in the said marked copy of the electoral roll the words “PB” is to be marked against the name of the elector to indicate that a postal  ballot paper has been issued to the elector in order to ensure that the same elector is  not allowed to vote at any polling station.  After postal ballot papers have been issued to voters on election duty entitled to vote by post, the RO has to send the relevant parts of electoral roll to the concerned Presiding Officers for marking the names of electors who cast their vote on EVM at the polling station on the day of poll. After the poll, this marked copy is to be sealed and kept in safe custody</a:t>
            </a:r>
            <a:r>
              <a:rPr lang="en-IN" sz="1400" dirty="0" smtClean="0"/>
              <a:t/>
            </a:r>
            <a:br>
              <a:rPr lang="en-IN" sz="1400" dirty="0" smtClean="0"/>
            </a:br>
            <a:r>
              <a:rPr lang="en-US" sz="1400" dirty="0" smtClean="0"/>
              <a:t>      It is clear from the above provisions of law that once the marked copy of the electoral roll is ready to be sent to the                         Presiding Officers under clause (a) of sub rule (5) of Rule 23 of CE Rules 1961, no postal ballot paper can be issued   thereafter. Therefore no ballot paper can be issued after the stage of preparing marked copy of electoral roll for supply to    the presiding officers for conduct of poll.</a:t>
            </a:r>
            <a:br>
              <a:rPr lang="en-US" sz="1400" dirty="0" smtClean="0"/>
            </a:br>
            <a:r>
              <a:rPr lang="en-US" sz="1400" b="1" dirty="0" smtClean="0"/>
              <a:t/>
            </a:r>
            <a:br>
              <a:rPr lang="en-US" sz="1400" b="1" dirty="0" smtClean="0"/>
            </a:br>
            <a:r>
              <a:rPr lang="en-US" sz="1400" b="1" dirty="0" smtClean="0"/>
              <a:t> Process of Postal Balloting </a:t>
            </a:r>
            <a:r>
              <a:rPr lang="en-US" sz="1400" dirty="0" smtClean="0"/>
              <a:t>– After receiving his or her postal ballot, the voter shall go into the voting compartment and mark the postal ballot in secrecy. </a:t>
            </a:r>
            <a:r>
              <a:rPr lang="en-US" sz="1400" b="1" dirty="0" smtClean="0"/>
              <a:t> He shall write the serial number of the postal ballot paper, if not already filled up, in the space provided for the same in the declaration in FORM 13A and on the envelope in which the polled postal ballot is kept. </a:t>
            </a:r>
            <a:r>
              <a:rPr lang="en-US" sz="1400" dirty="0" smtClean="0"/>
              <a:t>He shall then keep the marked postal ballot in the inner envelope (Form 13B – Cover A) meant for this purpose and seal it properly. The voter shall thereafter sign the declaration in FORM-13A, </a:t>
            </a:r>
            <a:r>
              <a:rPr lang="en-US" sz="1400" b="1" dirty="0" smtClean="0"/>
              <a:t>write his/her postal address of registration in the electoral roll,  write his name in the space provided  </a:t>
            </a:r>
            <a:r>
              <a:rPr lang="en-US" sz="1400" dirty="0" smtClean="0"/>
              <a:t> and get it attested by a </a:t>
            </a:r>
            <a:r>
              <a:rPr lang="en-US" sz="1400" dirty="0" err="1" smtClean="0"/>
              <a:t>gazetted</a:t>
            </a:r>
            <a:r>
              <a:rPr lang="en-US" sz="1400" dirty="0" smtClean="0"/>
              <a:t> officer as required by law. </a:t>
            </a:r>
            <a:r>
              <a:rPr lang="en-US" sz="1400" b="1" dirty="0" smtClean="0"/>
              <a:t> The polled postal ballot should not be shown to the officer whose attestation is obtained on the declaration in FORM 13A.</a:t>
            </a:r>
            <a:r>
              <a:rPr lang="en-US" sz="1400" dirty="0" smtClean="0"/>
              <a:t> He shall then keep the sealed inner envelope </a:t>
            </a:r>
            <a:r>
              <a:rPr lang="en-US" sz="1400" b="1" dirty="0" smtClean="0"/>
              <a:t>containing the polled postal ballot </a:t>
            </a:r>
            <a:r>
              <a:rPr lang="en-US" sz="1400" dirty="0" smtClean="0"/>
              <a:t>and the declaration in FORM-13A, duly  signed and attested,  in the bigger envelope (Form 13C – Cover B) and seal this as well. The voter will then cast his postal ballot in the Facilitation Ballot Box as described below.</a:t>
            </a:r>
            <a:r>
              <a:rPr lang="en-IN" sz="1400" dirty="0" smtClean="0"/>
              <a:t/>
            </a:r>
            <a:br>
              <a:rPr lang="en-IN" sz="1400" dirty="0" smtClean="0"/>
            </a:br>
            <a:r>
              <a:rPr lang="en-IN" sz="1400" b="1" dirty="0" smtClean="0"/>
              <a:t/>
            </a:r>
            <a:br>
              <a:rPr lang="en-IN" sz="1400" b="1" dirty="0" smtClean="0"/>
            </a:br>
            <a:r>
              <a:rPr lang="en-IN" sz="1400" dirty="0" smtClean="0"/>
              <a:t/>
            </a:r>
            <a:br>
              <a:rPr lang="en-IN" sz="1400" dirty="0" smtClean="0"/>
            </a:br>
            <a:endParaRPr lang="en-ZW" sz="1400"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6430962"/>
          </a:xfrm>
        </p:spPr>
        <p:txBody>
          <a:bodyPr>
            <a:normAutofit/>
          </a:bodyPr>
          <a:lstStyle/>
          <a:p>
            <a:pPr marL="228600" indent="-228600" algn="l" fontAlgn="auto">
              <a:spcBef>
                <a:spcPts val="0"/>
              </a:spcBef>
              <a:spcAft>
                <a:spcPts val="0"/>
              </a:spcAft>
              <a:defRPr/>
            </a:pPr>
            <a:r>
              <a:rPr lang="en-US" sz="1200" b="1" dirty="0" smtClean="0"/>
              <a:t>Casting of postal ballots in the facilitation ballot box </a:t>
            </a:r>
            <a:r>
              <a:rPr lang="en-US" sz="1200" dirty="0" smtClean="0"/>
              <a:t> A large steel trunk with one opening at the top for casting of postal ballots shall be used as a facilitation ballot box at the facilitation center. Before the casting of postal ballots is started the empty facilitation ballot box will be opened and shown to all present. The facilitation ballot box will then be sealed by the officer in-charge of the Facilitation Center. Every voter shall cast his or her postal ballot in the Facilitation Ballot Box after marking it and sealing it in the envelopes as described above. This facilitation ballot box will be kept only on the second / subsequent training days at the respective training venues only.</a:t>
            </a:r>
            <a:r>
              <a:rPr lang="en-IN" sz="1200" dirty="0" smtClean="0"/>
              <a:t/>
            </a:r>
            <a:br>
              <a:rPr lang="en-IN" sz="1200" dirty="0" smtClean="0"/>
            </a:br>
            <a:r>
              <a:rPr lang="en-US" sz="1200" b="1" dirty="0" smtClean="0"/>
              <a:t/>
            </a:r>
            <a:br>
              <a:rPr lang="en-US" sz="1200" b="1" dirty="0" smtClean="0"/>
            </a:br>
            <a:r>
              <a:rPr lang="en-US" sz="1200" b="1" dirty="0" smtClean="0"/>
              <a:t>Sorting of postal ballots</a:t>
            </a:r>
            <a:r>
              <a:rPr lang="en-US" sz="1200" dirty="0" smtClean="0"/>
              <a:t> - After all postal ballots for the day have been cast, the box will be opened by the officer in-charge of the Facilitation Center in the presence of the representatives of political parties. All the postal ballots will be taken out of the box and the empty box will be shown to the said representatives of political parties. The postal ballot envelops will be sorted Assembly Constituency wise and the total number of postal ballot envelopes received for each Assembly Constituency will be entered in a </a:t>
            </a:r>
            <a:r>
              <a:rPr lang="en-US" sz="1200" b="1" dirty="0" smtClean="0"/>
              <a:t>Statement in FORMAT-1</a:t>
            </a:r>
            <a:r>
              <a:rPr lang="en-US" sz="1200" dirty="0" smtClean="0"/>
              <a:t> to be maintained for this purpose at the facilitation center. Representatives of political parties present will be requested to put their signatures on the register and will be given a copy of the relevant pages of the register. All postal ballot envelopes for one Assembly Constituency will be kept in a large envelope meant for that Assembly Constituency. The name of the Facilitation Centre, the date of Facilitation and the number of postal ballots contained therein will be clearly written on this envelope. The number and name of the Assembly Constituency for which the envelope is meant will also be clearly written on the envelope. This envelope will then be sent to the Returning officer of the concerned Assembly Constituency along with a copy of the relevant Statement in Format-1 through special messenger appointed for this purpose not below the rank of Deputy </a:t>
            </a:r>
            <a:r>
              <a:rPr lang="en-US" sz="1200" dirty="0" err="1" smtClean="0"/>
              <a:t>Tahsildar</a:t>
            </a:r>
            <a:r>
              <a:rPr lang="en-US" sz="1200" dirty="0" smtClean="0"/>
              <a:t>.</a:t>
            </a:r>
            <a:r>
              <a:rPr lang="en-IN" sz="1200" dirty="0" smtClean="0"/>
              <a:t/>
            </a:r>
            <a:br>
              <a:rPr lang="en-IN" sz="1200" dirty="0" smtClean="0"/>
            </a:br>
            <a:r>
              <a:rPr lang="en-US" sz="1200" b="1" dirty="0" smtClean="0"/>
              <a:t/>
            </a:r>
            <a:br>
              <a:rPr lang="en-US" sz="1200" b="1" dirty="0" smtClean="0"/>
            </a:br>
            <a:r>
              <a:rPr lang="en-US" sz="1200" b="1" dirty="0" err="1" smtClean="0"/>
              <a:t>Videography</a:t>
            </a:r>
            <a:r>
              <a:rPr lang="en-US" sz="1200" b="1" dirty="0" smtClean="0"/>
              <a:t> of the postal balloting process</a:t>
            </a:r>
            <a:r>
              <a:rPr lang="en-US" sz="1200" dirty="0" smtClean="0"/>
              <a:t> - The entire process of postal balloting will be </a:t>
            </a:r>
            <a:r>
              <a:rPr lang="en-US" sz="1200" dirty="0" err="1" smtClean="0"/>
              <a:t>videographed</a:t>
            </a:r>
            <a:r>
              <a:rPr lang="en-US" sz="1200" dirty="0" smtClean="0"/>
              <a:t>.</a:t>
            </a:r>
            <a:r>
              <a:rPr lang="en-IN" sz="1200" dirty="0" smtClean="0"/>
              <a:t/>
            </a:r>
            <a:br>
              <a:rPr lang="en-IN" sz="1200" dirty="0" smtClean="0"/>
            </a:br>
            <a:r>
              <a:rPr lang="en-US" sz="1200" dirty="0" smtClean="0"/>
              <a:t> </a:t>
            </a:r>
            <a:r>
              <a:rPr lang="en-IN" sz="1200" dirty="0" smtClean="0"/>
              <a:t/>
            </a:r>
            <a:br>
              <a:rPr lang="en-IN" sz="1200" dirty="0" smtClean="0"/>
            </a:br>
            <a:r>
              <a:rPr lang="en-US" sz="1200" b="1" dirty="0" smtClean="0"/>
              <a:t>It should be noted that once a postal ballot paper is issued to a voter on election duty, he/she can vote only through the Postal Ballot even if the official is exempted / not deployed on election duty</a:t>
            </a:r>
            <a:r>
              <a:rPr lang="en-US" sz="1200" dirty="0" smtClean="0"/>
              <a:t>.  </a:t>
            </a:r>
            <a:br>
              <a:rPr lang="en-US" sz="1200" dirty="0" smtClean="0"/>
            </a:br>
            <a:r>
              <a:rPr lang="en-US" sz="1200" dirty="0" smtClean="0"/>
              <a:t/>
            </a:r>
            <a:br>
              <a:rPr lang="en-US" sz="1200" dirty="0" smtClean="0"/>
            </a:br>
            <a:r>
              <a:rPr lang="en-IN" sz="1200" b="1" u="sng" dirty="0" smtClean="0"/>
              <a:t>Monitoring of the process of Postal Balloting at Facilitation </a:t>
            </a:r>
            <a:r>
              <a:rPr lang="en-IN" sz="1200" b="1" u="sng" dirty="0" err="1" smtClean="0"/>
              <a:t>Centers</a:t>
            </a:r>
            <a:r>
              <a:rPr lang="en-IN" sz="1200" dirty="0" smtClean="0"/>
              <a:t> - The officer in-charge of the Facilitation </a:t>
            </a:r>
            <a:r>
              <a:rPr lang="en-IN" sz="1200" dirty="0" err="1" smtClean="0"/>
              <a:t>Center</a:t>
            </a:r>
            <a:r>
              <a:rPr lang="en-IN" sz="1200" dirty="0" smtClean="0"/>
              <a:t> will prepare a </a:t>
            </a:r>
            <a:r>
              <a:rPr lang="en-IN" sz="1200" b="1" dirty="0" smtClean="0"/>
              <a:t>return in FORMAT-2</a:t>
            </a:r>
            <a:r>
              <a:rPr lang="en-IN" sz="1200" dirty="0" smtClean="0"/>
              <a:t> on every day when facilitation of postal ballots is done at the facilitation </a:t>
            </a:r>
            <a:r>
              <a:rPr lang="en-IN" sz="1200" dirty="0" err="1" smtClean="0"/>
              <a:t>center</a:t>
            </a:r>
            <a:r>
              <a:rPr lang="en-IN" sz="1200" dirty="0" smtClean="0"/>
              <a:t> and will send it to the DEO. The DEO of every district will compile the return in FORMAT-2 for his district every day till the </a:t>
            </a:r>
            <a:r>
              <a:rPr lang="en-US" sz="1200" dirty="0" smtClean="0"/>
              <a:t>facilitation for postal ballots is over in the district, for the postal ballots cast in the facilitation centers of his district. A copy of this return will be sent every day to the Chief Electoral Officer. CEO will compile the returns of the entire State in FORMAT-2 and will send a copy of the compiled FORMAT-2 to the Commission every day till the facilitation of postal ballots is over in the State. Chief Electoral Officer will also send a copy of return in FORMAT-2 every day to all recognized political parties.</a:t>
            </a:r>
            <a:r>
              <a:rPr lang="en-IN" sz="1200" dirty="0" smtClean="0"/>
              <a:t/>
            </a:r>
            <a:br>
              <a:rPr lang="en-IN" sz="1200" dirty="0" smtClean="0"/>
            </a:br>
            <a:endParaRPr lang="en-ZW" sz="1200"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5400" cy="6705600"/>
          </a:xfrm>
        </p:spPr>
        <p:txBody>
          <a:bodyPr>
            <a:normAutofit fontScale="90000"/>
          </a:bodyPr>
          <a:lstStyle/>
          <a:p>
            <a:pPr marL="228600" indent="-228600" algn="l" fontAlgn="auto">
              <a:spcBef>
                <a:spcPts val="0"/>
              </a:spcBef>
              <a:spcAft>
                <a:spcPts val="0"/>
              </a:spcAft>
              <a:defRPr/>
            </a:pPr>
            <a:r>
              <a:rPr lang="en-US" sz="1400" b="1" u="sng" dirty="0" smtClean="0"/>
              <a:t/>
            </a:r>
            <a:br>
              <a:rPr lang="en-US" sz="1400" b="1" u="sng" dirty="0" smtClean="0"/>
            </a:br>
            <a:r>
              <a:rPr lang="en-US" sz="1400" b="1" u="sng" dirty="0" smtClean="0"/>
              <a:t>Storage of Postal Ballots received by the Returning Officer</a:t>
            </a:r>
            <a:r>
              <a:rPr lang="en-US" sz="1400" dirty="0" smtClean="0"/>
              <a:t> - Returning Officer of the concerned Assembly Constituency shall keep the envelope containing postal ballots along with the copy of the relevant </a:t>
            </a:r>
            <a:r>
              <a:rPr lang="en-US" sz="1400" b="1" dirty="0" smtClean="0"/>
              <a:t>statement in Format-1</a:t>
            </a:r>
            <a:r>
              <a:rPr lang="en-US" sz="1400" dirty="0" smtClean="0"/>
              <a:t> in a special strong room made especially for this purpose.</a:t>
            </a:r>
            <a:r>
              <a:rPr lang="en-IN" sz="1400" dirty="0" smtClean="0"/>
              <a:t/>
            </a:r>
            <a:br>
              <a:rPr lang="en-IN" sz="1400" dirty="0" smtClean="0"/>
            </a:br>
            <a:r>
              <a:rPr lang="en-US" sz="1400" dirty="0" smtClean="0"/>
              <a:t/>
            </a:r>
            <a:br>
              <a:rPr lang="en-US" sz="1400" dirty="0" smtClean="0"/>
            </a:br>
            <a:r>
              <a:rPr lang="en-US" sz="1400" dirty="0" smtClean="0"/>
              <a:t>On the day of dispatch of polling parties also a steel trunk (facilitation ballot box) shall be kept at the dispatch center so that any election duty official who did not cast vote at the training session can drop the envelope contai8ning the postal ballot in such facilitation ballot box.  After all the parties have left, this facilitation ballot box will be opened and sorted constituency wise and sent to the respective ROs in sealed envelopes in the same manner as explained above.  Candidates should be informed in advance about this activity so that if they want to depute any representative they may do so.</a:t>
            </a:r>
            <a:r>
              <a:rPr lang="en-IN" sz="1400" dirty="0" smtClean="0"/>
              <a:t/>
            </a:r>
            <a:br>
              <a:rPr lang="en-IN" sz="1400" dirty="0" smtClean="0"/>
            </a:br>
            <a:r>
              <a:rPr lang="en-US" sz="1400" dirty="0" smtClean="0"/>
              <a:t/>
            </a:r>
            <a:br>
              <a:rPr lang="en-US" sz="1400" dirty="0" smtClean="0"/>
            </a:br>
            <a:r>
              <a:rPr lang="en-US" sz="1400" dirty="0" smtClean="0"/>
              <a:t>If any voter did not cast vote at the facilitation centre / dispatch centre then he can vote only by post.  No drop box facility shall be available in the office of the ROs. </a:t>
            </a:r>
            <a:r>
              <a:rPr lang="en-IN" sz="1400" dirty="0" smtClean="0"/>
              <a:t/>
            </a:r>
            <a:br>
              <a:rPr lang="en-IN" sz="1400" dirty="0" smtClean="0"/>
            </a:br>
            <a:r>
              <a:rPr lang="en-US" sz="1400" dirty="0" smtClean="0"/>
              <a:t> </a:t>
            </a:r>
            <a:r>
              <a:rPr lang="en-IN" sz="1400" dirty="0" smtClean="0"/>
              <a:t/>
            </a:r>
            <a:br>
              <a:rPr lang="en-IN" sz="1400" dirty="0" smtClean="0"/>
            </a:br>
            <a:r>
              <a:rPr lang="en-US" sz="1400" b="1" u="sng" dirty="0" smtClean="0"/>
              <a:t>Receipt of Postal Ballots by Post-</a:t>
            </a:r>
            <a:r>
              <a:rPr lang="en-IN" sz="1400" dirty="0" smtClean="0"/>
              <a:t/>
            </a:r>
            <a:br>
              <a:rPr lang="en-IN" sz="1400" dirty="0" smtClean="0"/>
            </a:br>
            <a:r>
              <a:rPr lang="en-US" sz="1400" b="1" dirty="0" smtClean="0"/>
              <a:t/>
            </a:r>
            <a:br>
              <a:rPr lang="en-US" sz="1400" b="1" dirty="0" smtClean="0"/>
            </a:br>
            <a:r>
              <a:rPr lang="en-US" sz="1400" b="1" dirty="0" smtClean="0"/>
              <a:t>Arrangement to be made with Postal Department</a:t>
            </a:r>
            <a:r>
              <a:rPr lang="en-US" sz="1400" dirty="0" smtClean="0"/>
              <a:t> - For receiving back postal ballots by post, the Chief Electoral Officer will make an arrangement with the Postal Department and ask them to nominate one post office for each Parliamentary/Assembly Constituency which will deliver postal ballots every day to the </a:t>
            </a:r>
            <a:r>
              <a:rPr lang="en-US" sz="1400" b="1" dirty="0" smtClean="0"/>
              <a:t>respective</a:t>
            </a:r>
            <a:r>
              <a:rPr lang="en-US" sz="1400" dirty="0" smtClean="0"/>
              <a:t> Returning Officer. The time of delivery will be fixed at </a:t>
            </a:r>
            <a:r>
              <a:rPr lang="en-US" sz="1400" b="1" dirty="0" smtClean="0"/>
              <a:t>3 PM every day</a:t>
            </a:r>
            <a:r>
              <a:rPr lang="en-US" sz="1400" dirty="0" smtClean="0"/>
              <a:t> at the office of the Returning Officer, except for the counting day when the time for delivery will be before 8 AM </a:t>
            </a:r>
            <a:r>
              <a:rPr lang="en-US" sz="1400" b="1" dirty="0" smtClean="0"/>
              <a:t>or such other time fixed for commencement of counting, </a:t>
            </a:r>
            <a:r>
              <a:rPr lang="en-US" sz="1400" dirty="0" smtClean="0"/>
              <a:t>at the counting center for that Assembly Constituency. The list of counting centers and the addresses of ROs offices will be communicated in writing to the Postal Department by the CEO.</a:t>
            </a:r>
            <a:r>
              <a:rPr lang="en-IN" sz="1400" dirty="0" smtClean="0"/>
              <a:t/>
            </a:r>
            <a:br>
              <a:rPr lang="en-IN" sz="1400" dirty="0" smtClean="0"/>
            </a:br>
            <a:r>
              <a:rPr lang="en-IN" sz="1400" b="1" dirty="0" smtClean="0"/>
              <a:t/>
            </a:r>
            <a:br>
              <a:rPr lang="en-IN" sz="1400" b="1" dirty="0" smtClean="0"/>
            </a:br>
            <a:r>
              <a:rPr lang="en-IN" sz="1400" b="1" dirty="0" smtClean="0"/>
              <a:t>Political Parties and Candidates to be present at the time of receipt of postal ballots by post - </a:t>
            </a:r>
            <a:r>
              <a:rPr lang="en-IN" sz="1400" dirty="0" smtClean="0"/>
              <a:t>All recognized political parties and contesting candidates will be informed in writing that they or their representatives may remain present at the time </a:t>
            </a:r>
            <a:r>
              <a:rPr lang="en-US" sz="1400" dirty="0" smtClean="0"/>
              <a:t>of delivery of postal ballots by the post office. A pass should be issued to the nominated postal department employee to enter the counting center on counting day for this purpose.</a:t>
            </a:r>
            <a:r>
              <a:rPr lang="en-IN" sz="1400" dirty="0" smtClean="0"/>
              <a:t/>
            </a:r>
            <a:br>
              <a:rPr lang="en-IN" sz="1400" dirty="0" smtClean="0"/>
            </a:br>
            <a:r>
              <a:rPr lang="en-US" sz="1400" dirty="0" smtClean="0"/>
              <a:t/>
            </a:r>
            <a:br>
              <a:rPr lang="en-US" sz="1400" dirty="0" smtClean="0"/>
            </a:br>
            <a:r>
              <a:rPr lang="en-US" sz="1400" b="1" dirty="0" smtClean="0"/>
              <a:t>Procedure on receiving postal ballots by post -</a:t>
            </a:r>
            <a:r>
              <a:rPr lang="en-US" sz="1400" dirty="0" smtClean="0"/>
              <a:t> The postal ballots delivered by the post office will be counted in the presence of the political party representatives and candidate representatives and an acknowledgement of the number of postal ballots received will be given to the post office. A copy of this acknowledgement shall be kept in the record of the RO. The number of postal ballots received will be entered in the </a:t>
            </a:r>
            <a:r>
              <a:rPr lang="en-US" sz="1400" b="1" dirty="0" smtClean="0"/>
              <a:t>daily return in FORMAT-3</a:t>
            </a:r>
            <a:r>
              <a:rPr lang="en-US" sz="1400" dirty="0" smtClean="0"/>
              <a:t> by the RO. The entire process will be </a:t>
            </a:r>
            <a:r>
              <a:rPr lang="en-US" sz="1400" dirty="0" err="1" smtClean="0"/>
              <a:t>videographed</a:t>
            </a:r>
            <a:r>
              <a:rPr lang="en-US" sz="1400" dirty="0" smtClean="0"/>
              <a:t>.</a:t>
            </a:r>
            <a:r>
              <a:rPr lang="en-IN" sz="1400" dirty="0" smtClean="0"/>
              <a:t/>
            </a:r>
            <a:br>
              <a:rPr lang="en-IN" sz="1400" dirty="0" smtClean="0"/>
            </a:br>
            <a:endParaRPr lang="en-ZW" sz="1400"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6354762"/>
          </a:xfrm>
        </p:spPr>
        <p:txBody>
          <a:bodyPr>
            <a:noAutofit/>
          </a:bodyPr>
          <a:lstStyle/>
          <a:p>
            <a:pPr marL="228600" indent="-228600" algn="l" fontAlgn="auto">
              <a:spcBef>
                <a:spcPts val="0"/>
              </a:spcBef>
              <a:spcAft>
                <a:spcPts val="0"/>
              </a:spcAft>
              <a:defRPr/>
            </a:pPr>
            <a:r>
              <a:rPr lang="en-US" sz="1400" b="1" dirty="0" smtClean="0"/>
              <a:t>Storage of postal ballots received by post</a:t>
            </a:r>
            <a:r>
              <a:rPr lang="en-US" sz="1400" dirty="0" smtClean="0"/>
              <a:t> - The Retuning Officer will keep all postal ballots received from the post office every day in a separate envelope for that day and write on the envelope the date and words – </a:t>
            </a:r>
            <a:r>
              <a:rPr lang="en-US" sz="1400" b="1" dirty="0" smtClean="0"/>
              <a:t>“Postal Ballots Received by Post”.</a:t>
            </a:r>
            <a:r>
              <a:rPr lang="en-US" sz="1400" dirty="0" smtClean="0"/>
              <a:t> He will keep this envelope also in the strong room for postal ballots every day after the post has been received.</a:t>
            </a:r>
            <a:r>
              <a:rPr lang="en-IN" sz="1400" dirty="0" smtClean="0"/>
              <a:t/>
            </a:r>
            <a:br>
              <a:rPr lang="en-IN" sz="1400" dirty="0" smtClean="0"/>
            </a:br>
            <a:r>
              <a:rPr lang="en-US" sz="1400" b="1" dirty="0" smtClean="0"/>
              <a:t/>
            </a:r>
            <a:br>
              <a:rPr lang="en-US" sz="1400" b="1" dirty="0" smtClean="0"/>
            </a:br>
            <a:r>
              <a:rPr lang="en-US" sz="1400" b="1" dirty="0" smtClean="0"/>
              <a:t>Monitoring of postal ballots received by post </a:t>
            </a:r>
            <a:r>
              <a:rPr lang="en-US" sz="1400" dirty="0" smtClean="0"/>
              <a:t>- Returning Officer will prepare a return of the Postal Ballots received from facilitation centers in </a:t>
            </a:r>
            <a:r>
              <a:rPr lang="en-US" sz="1400" b="1" dirty="0" smtClean="0"/>
              <a:t>Statement-3</a:t>
            </a:r>
            <a:r>
              <a:rPr lang="en-US" sz="1400" dirty="0" smtClean="0"/>
              <a:t> every day till he stops receiving postal ballots from facilitation centers. He will also enter the number of postal ballots received by post in the return on Statement-3 till the day of counting. He will send a copy of the return in FORMAT-3 to the Chief Electoral Officer every day through the DEO of the District. He will also send a copy of the return in FORMAT-3 to all the candidates of his Constituency. The Chief Electoral Officer will compile the information of the State in FORMAT-3  every day and will send a copy to the Commission. The CEO will also send a copy of the compiled FORMAT-3 to all recognized political parties.</a:t>
            </a:r>
            <a:r>
              <a:rPr lang="en-IN" sz="1400" dirty="0" smtClean="0"/>
              <a:t/>
            </a:r>
            <a:br>
              <a:rPr lang="en-IN" sz="1400" dirty="0" smtClean="0"/>
            </a:br>
            <a:r>
              <a:rPr lang="en-US" sz="1400" b="1" u="sng" dirty="0" smtClean="0"/>
              <a:t/>
            </a:r>
            <a:br>
              <a:rPr lang="en-US" sz="1400" b="1" u="sng" dirty="0" smtClean="0"/>
            </a:br>
            <a:r>
              <a:rPr lang="en-US" sz="1400" b="1" u="sng" dirty="0" smtClean="0"/>
              <a:t>Sending postal ballots to the place of counting where counting is not done at RO headquarter</a:t>
            </a:r>
            <a:r>
              <a:rPr lang="en-US" sz="1400" dirty="0" smtClean="0"/>
              <a:t> - In those cases where the counting is done at a place other than the RO </a:t>
            </a:r>
            <a:r>
              <a:rPr lang="en-US" sz="1400" u="sng" dirty="0" smtClean="0"/>
              <a:t>headquarters, the postal ballots for the </a:t>
            </a:r>
            <a:r>
              <a:rPr lang="en-US" sz="1400" b="1" u="sng" dirty="0" smtClean="0"/>
              <a:t>Parliamentary/</a:t>
            </a:r>
            <a:r>
              <a:rPr lang="en-US" sz="1400" u="sng" dirty="0" smtClean="0"/>
              <a:t>Assembly Constituency will be transferred to</a:t>
            </a:r>
            <a:r>
              <a:rPr lang="en-US" sz="1400" dirty="0" smtClean="0"/>
              <a:t> another strong room for the postal ballots for the concerned </a:t>
            </a:r>
            <a:r>
              <a:rPr lang="en-US" sz="1400" b="1" dirty="0" smtClean="0"/>
              <a:t>Parliamentary</a:t>
            </a:r>
            <a:r>
              <a:rPr lang="en-US" sz="1400" dirty="0" smtClean="0"/>
              <a:t>/Assembly Constituency at the counting centers, one day before the day of counting. For this purpose, the RO shall inform in writing to the candidates the time at which this will be done. The strong room for postal ballots shall be opened in the presence of the candidates or their representatives present. All postal ballots will then be kept in a large steel box which will be sealed in the presence of candidates and their representatives. This box will then be carried under guard of armed CPF to the strong room for postal ballots at the counting center. Candidates and their representatives shall be allowed to follow the vehicle carrying postal ballots. The box containing postal ballots will then be kept in the strong room for postal ballots at the counting center in the presence of the candidates and their representatives Strong room will then be sealed and signatures of candidates and their representatives shall be taken as proof of their presence. Candidates and their representatives shall be allowed to keep watch on the strong room for which they will be provided reasonable facilities by the DEO. The whole process will be video graphed. On the day of the counting, the returning officer will open the strong room and bring all postal ballots and copies of the relevant pages of registers received from the facilitation centers to the table where the postal ballots will be counted.</a:t>
            </a:r>
            <a:r>
              <a:rPr lang="en-IN" sz="1400" dirty="0" smtClean="0"/>
              <a:t/>
            </a:r>
            <a:br>
              <a:rPr lang="en-IN" sz="1400" dirty="0" smtClean="0"/>
            </a:br>
            <a:endParaRPr lang="en-ZW" sz="1400"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534400" cy="6458262"/>
          </a:xfrm>
        </p:spPr>
        <p:txBody>
          <a:bodyPr>
            <a:normAutofit/>
          </a:bodyPr>
          <a:lstStyle/>
          <a:p>
            <a:pPr marL="228600" indent="-228600" algn="just" fontAlgn="auto">
              <a:spcBef>
                <a:spcPts val="0"/>
              </a:spcBef>
              <a:spcAft>
                <a:spcPts val="0"/>
              </a:spcAft>
              <a:buFont typeface="+mj-lt"/>
              <a:buAutoNum type="arabicPeriod" startAt="17"/>
              <a:defRPr/>
            </a:pPr>
            <a:r>
              <a:rPr lang="en-US" sz="1600" b="1" u="sng" dirty="0" smtClean="0"/>
              <a:t>Tallying of postal ballot numbers before counting</a:t>
            </a:r>
            <a:r>
              <a:rPr lang="en-US" sz="1600" dirty="0" smtClean="0"/>
              <a:t> - The envelopes received from facilitation centers will be opened one by one and the number of postal ballots found in each envelope will be tallied with the numbers mentioned in the copies of relevant pages of the registers received from the facilitation center. The result of such tallying will be shown to the candidates and their election agents before the counting of postal ballots. Similarly, the register of postal ballots received by post shall also be shown to the candidates and their election agents.</a:t>
            </a:r>
            <a:endParaRPr lang="en-IN" sz="1600" dirty="0" smtClean="0"/>
          </a:p>
          <a:p>
            <a:pPr marL="228600" indent="-228600" algn="just" fontAlgn="auto">
              <a:spcBef>
                <a:spcPts val="0"/>
              </a:spcBef>
              <a:spcAft>
                <a:spcPts val="0"/>
              </a:spcAft>
              <a:buFont typeface="+mj-lt"/>
              <a:buAutoNum type="arabicPeriod" startAt="17"/>
              <a:defRPr/>
            </a:pPr>
            <a:endParaRPr lang="en-US" sz="1600" dirty="0" smtClean="0"/>
          </a:p>
          <a:p>
            <a:pPr marL="228600" indent="-228600" algn="just" fontAlgn="auto">
              <a:spcBef>
                <a:spcPts val="0"/>
              </a:spcBef>
              <a:spcAft>
                <a:spcPts val="0"/>
              </a:spcAft>
              <a:buFont typeface="+mj-lt"/>
              <a:buAutoNum type="arabicPeriod" startAt="17"/>
              <a:defRPr/>
            </a:pPr>
            <a:r>
              <a:rPr lang="en-US" sz="1600" dirty="0" smtClean="0"/>
              <a:t>The Commission has directed that these instructions should be brought to the notice of all concerned immediately. A copy of this letter should be immediately given to all the recognized political parties by the Chief Electoral Officer at the State level and by the District Election Officers at the district level. A copy of this letter should also be given to all the contesting candidates by the Returning Officer after the last date of withdrawal.</a:t>
            </a:r>
            <a:endParaRPr lang="en-IN" sz="1600" dirty="0" smtClean="0"/>
          </a:p>
          <a:p>
            <a:pPr algn="just" fontAlgn="auto">
              <a:spcBef>
                <a:spcPts val="0"/>
              </a:spcBef>
              <a:spcAft>
                <a:spcPts val="0"/>
              </a:spcAft>
              <a:defRPr/>
            </a:pPr>
            <a:endParaRPr lang="en-IN" sz="1600" dirty="0" smtClean="0"/>
          </a:p>
          <a:p>
            <a:pPr algn="r" fontAlgn="auto">
              <a:spcBef>
                <a:spcPts val="0"/>
              </a:spcBef>
              <a:spcAft>
                <a:spcPts val="0"/>
              </a:spcAft>
              <a:defRPr/>
            </a:pPr>
            <a:r>
              <a:rPr lang="en-US" sz="1600" dirty="0" smtClean="0"/>
              <a:t>Yours faithfully,</a:t>
            </a:r>
            <a:endParaRPr lang="en-IN" sz="1600" dirty="0" smtClean="0"/>
          </a:p>
          <a:p>
            <a:pPr algn="r" fontAlgn="auto">
              <a:spcBef>
                <a:spcPts val="0"/>
              </a:spcBef>
              <a:spcAft>
                <a:spcPts val="0"/>
              </a:spcAft>
              <a:defRPr/>
            </a:pPr>
            <a:r>
              <a:rPr lang="en-US" sz="1600" dirty="0" smtClean="0"/>
              <a:t> </a:t>
            </a:r>
            <a:endParaRPr lang="en-IN" sz="1600" dirty="0" smtClean="0"/>
          </a:p>
          <a:p>
            <a:pPr algn="r" fontAlgn="auto">
              <a:spcBef>
                <a:spcPts val="0"/>
              </a:spcBef>
              <a:spcAft>
                <a:spcPts val="0"/>
              </a:spcAft>
              <a:defRPr/>
            </a:pPr>
            <a:r>
              <a:rPr lang="en-US" sz="1600" dirty="0" smtClean="0"/>
              <a:t> </a:t>
            </a:r>
            <a:endParaRPr lang="en-IN" sz="1600" dirty="0" smtClean="0"/>
          </a:p>
          <a:p>
            <a:pPr algn="r" fontAlgn="auto">
              <a:spcBef>
                <a:spcPts val="0"/>
              </a:spcBef>
              <a:spcAft>
                <a:spcPts val="0"/>
              </a:spcAft>
              <a:defRPr/>
            </a:pPr>
            <a:r>
              <a:rPr lang="en-US" sz="1600" dirty="0" smtClean="0"/>
              <a:t>(</a:t>
            </a:r>
            <a:r>
              <a:rPr lang="en-US" sz="1600" dirty="0" err="1" smtClean="0"/>
              <a:t>Ashish</a:t>
            </a:r>
            <a:r>
              <a:rPr lang="en-US" sz="1600" dirty="0" smtClean="0"/>
              <a:t> </a:t>
            </a:r>
            <a:r>
              <a:rPr lang="en-US" sz="1600" dirty="0" err="1" smtClean="0"/>
              <a:t>Chakraborty</a:t>
            </a:r>
            <a:r>
              <a:rPr lang="en-US" sz="1600" dirty="0" smtClean="0"/>
              <a:t>)</a:t>
            </a:r>
            <a:endParaRPr lang="en-IN" sz="1600" dirty="0" smtClean="0"/>
          </a:p>
          <a:p>
            <a:pPr algn="r" fontAlgn="auto">
              <a:spcBef>
                <a:spcPts val="0"/>
              </a:spcBef>
              <a:spcAft>
                <a:spcPts val="0"/>
              </a:spcAft>
              <a:defRPr/>
            </a:pPr>
            <a:r>
              <a:rPr lang="en-US" sz="1600" dirty="0" smtClean="0"/>
              <a:t>Secretary</a:t>
            </a:r>
            <a:endParaRPr lang="en-IN"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251" y="571500"/>
            <a:ext cx="8281006" cy="6096000"/>
          </a:xfrm>
        </p:spPr>
        <p:txBody>
          <a:bodyPr>
            <a:normAutofit/>
          </a:bodyPr>
          <a:lstStyle/>
          <a:p>
            <a:pPr marL="0" indent="0">
              <a:buNone/>
            </a:pPr>
            <a:r>
              <a:rPr lang="en-IN" sz="2400" b="1" dirty="0">
                <a:solidFill>
                  <a:srgbClr val="0070C0"/>
                </a:solidFill>
              </a:rPr>
              <a:t>Voting through Postal Ballot Papers – additional instruction</a:t>
            </a:r>
          </a:p>
          <a:p>
            <a:pPr marL="0" indent="0">
              <a:buNone/>
            </a:pPr>
            <a:r>
              <a:rPr lang="en-IN" sz="2000" b="1" i="1" dirty="0">
                <a:solidFill>
                  <a:srgbClr val="7030A0"/>
                </a:solidFill>
              </a:rPr>
              <a:t>(ECI instruction No. 52/ECI/LET/FUNC/JUD/SDR/2016 dated 4</a:t>
            </a:r>
            <a:r>
              <a:rPr lang="en-IN" sz="2000" b="1" i="1" baseline="30000" dirty="0">
                <a:solidFill>
                  <a:srgbClr val="7030A0"/>
                </a:solidFill>
              </a:rPr>
              <a:t>th</a:t>
            </a:r>
            <a:r>
              <a:rPr lang="en-IN" sz="2000" b="1" i="1" dirty="0">
                <a:solidFill>
                  <a:srgbClr val="7030A0"/>
                </a:solidFill>
              </a:rPr>
              <a:t>  October, 2016)</a:t>
            </a:r>
          </a:p>
          <a:p>
            <a:pPr marL="0" indent="0">
              <a:buNone/>
            </a:pPr>
            <a:endParaRPr lang="en-IN" sz="2000" b="1" i="1" dirty="0">
              <a:solidFill>
                <a:srgbClr val="7030A0"/>
              </a:solidFill>
            </a:endParaRPr>
          </a:p>
          <a:p>
            <a:pPr algn="just"/>
            <a:r>
              <a:rPr lang="en-IN" sz="2250" b="1" dirty="0"/>
              <a:t>In order to ensure that the ballot paper do not get rejected, the Commission has directed that column for writing the </a:t>
            </a:r>
            <a:r>
              <a:rPr lang="en-IN" sz="2250" b="1" dirty="0">
                <a:solidFill>
                  <a:srgbClr val="FF0000"/>
                </a:solidFill>
              </a:rPr>
              <a:t>serial number of ballot paper in Form 13 B, shall be filled up by the Returning Officer’s </a:t>
            </a:r>
            <a:r>
              <a:rPr lang="en-IN" sz="2250" b="1" dirty="0"/>
              <a:t>staff itself before sending the postal ballot paper to the elector.</a:t>
            </a:r>
          </a:p>
          <a:p>
            <a:pPr marL="0" indent="0" algn="just">
              <a:buNone/>
            </a:pPr>
            <a:endParaRPr lang="en-IN" sz="2250" b="1" dirty="0"/>
          </a:p>
          <a:p>
            <a:pPr marL="0" indent="0">
              <a:buNone/>
            </a:pPr>
            <a:endParaRPr lang="en-US" sz="2250" b="1" dirty="0">
              <a:solidFill>
                <a:srgbClr val="FF0000"/>
              </a:solidFill>
            </a:endParaRPr>
          </a:p>
        </p:txBody>
      </p:sp>
    </p:spTree>
    <p:extLst>
      <p:ext uri="{BB962C8B-B14F-4D97-AF65-F5344CB8AC3E}">
        <p14:creationId xmlns:p14="http://schemas.microsoft.com/office/powerpoint/2010/main" val="157233013"/>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6278562"/>
          </a:xfrm>
        </p:spPr>
        <p:txBody>
          <a:bodyPr anchor="t">
            <a:noAutofit/>
          </a:bodyPr>
          <a:lstStyle/>
          <a:p>
            <a:r>
              <a:rPr lang="en-US" sz="1800" b="1" dirty="0" smtClean="0">
                <a:latin typeface="Calibri" pitchFamily="34" charset="0"/>
              </a:rPr>
              <a:t> Format -1</a:t>
            </a:r>
            <a:r>
              <a:rPr lang="en-IN" sz="1800" dirty="0" smtClean="0">
                <a:latin typeface="Calibri" pitchFamily="34" charset="0"/>
              </a:rPr>
              <a:t/>
            </a:r>
            <a:br>
              <a:rPr lang="en-IN" sz="1800" dirty="0" smtClean="0">
                <a:latin typeface="Calibri" pitchFamily="34" charset="0"/>
              </a:rPr>
            </a:br>
            <a:r>
              <a:rPr lang="en-US" sz="1400" dirty="0" smtClean="0">
                <a:latin typeface="Calibri" pitchFamily="34" charset="0"/>
              </a:rPr>
              <a:t>                    Statement regarding Postal Ballots cast at Facilitation Center</a:t>
            </a:r>
            <a:r>
              <a:rPr lang="en-IN" sz="1400" dirty="0" smtClean="0">
                <a:latin typeface="Calibri" pitchFamily="34" charset="0"/>
              </a:rPr>
              <a:t/>
            </a:r>
            <a:br>
              <a:rPr lang="en-IN" sz="1400" dirty="0" smtClean="0">
                <a:latin typeface="Calibri" pitchFamily="34" charset="0"/>
              </a:rPr>
            </a:br>
            <a:r>
              <a:rPr lang="en-US" sz="1400" dirty="0" smtClean="0">
                <a:latin typeface="Calibri" pitchFamily="34" charset="0"/>
              </a:rPr>
              <a:t> </a:t>
            </a:r>
            <a:br>
              <a:rPr lang="en-US" sz="1400" dirty="0" smtClean="0">
                <a:latin typeface="Calibri" pitchFamily="34" charset="0"/>
              </a:rPr>
            </a:br>
            <a:r>
              <a:rPr lang="en-US" sz="1400" dirty="0" smtClean="0">
                <a:latin typeface="Calibri" pitchFamily="34" charset="0"/>
              </a:rPr>
              <a:t>Name of State </a:t>
            </a:r>
            <a:r>
              <a:rPr lang="en-US" sz="1400" u="sng" dirty="0" smtClean="0">
                <a:latin typeface="Calibri" pitchFamily="34" charset="0"/>
              </a:rPr>
              <a:t> 	</a:t>
            </a:r>
            <a:r>
              <a:rPr lang="en-US" sz="1400" dirty="0" smtClean="0">
                <a:latin typeface="Calibri" pitchFamily="34" charset="0"/>
              </a:rPr>
              <a:t>		Name of Facilitation Center__________</a:t>
            </a:r>
            <a:br>
              <a:rPr lang="en-US" sz="1400" dirty="0" smtClean="0">
                <a:latin typeface="Calibri" pitchFamily="34" charset="0"/>
              </a:rPr>
            </a:br>
            <a:r>
              <a:rPr lang="en-US" sz="1400" dirty="0" smtClean="0">
                <a:latin typeface="Calibri" pitchFamily="34" charset="0"/>
              </a:rPr>
              <a:t>Name of District___________                                                    Name &amp; designation of</a:t>
            </a:r>
            <a:br>
              <a:rPr lang="en-US" sz="1400" dirty="0" smtClean="0">
                <a:latin typeface="Calibri" pitchFamily="34" charset="0"/>
              </a:rPr>
            </a:br>
            <a:r>
              <a:rPr lang="en-US" sz="1400" dirty="0" smtClean="0">
                <a:latin typeface="Calibri" pitchFamily="34" charset="0"/>
              </a:rPr>
              <a:t>			                          Officer-in-charge</a:t>
            </a:r>
            <a:r>
              <a:rPr lang="en-US" sz="1400" u="sng" dirty="0" smtClean="0">
                <a:latin typeface="Calibri" pitchFamily="34" charset="0"/>
              </a:rPr>
              <a:t> 	</a:t>
            </a:r>
            <a:br>
              <a:rPr lang="en-US" sz="1400" u="sng" dirty="0" smtClean="0">
                <a:latin typeface="Calibri" pitchFamily="34" charset="0"/>
              </a:rPr>
            </a:br>
            <a:r>
              <a:rPr lang="en-US" sz="1400" u="sng" dirty="0" smtClean="0">
                <a:latin typeface="Calibri" pitchFamily="34" charset="0"/>
              </a:rPr>
              <a:t/>
            </a:r>
            <a:br>
              <a:rPr lang="en-US" sz="1400" u="sng" dirty="0" smtClean="0">
                <a:latin typeface="Calibri" pitchFamily="34" charset="0"/>
              </a:rPr>
            </a:br>
            <a:r>
              <a:rPr lang="en-US" sz="1400" u="sng" dirty="0" smtClean="0">
                <a:latin typeface="Calibri" pitchFamily="34" charset="0"/>
              </a:rPr>
              <a:t/>
            </a:r>
            <a:br>
              <a:rPr lang="en-US" sz="1400" u="sng" dirty="0" smtClean="0">
                <a:latin typeface="Calibri" pitchFamily="34" charset="0"/>
              </a:rPr>
            </a:br>
            <a:r>
              <a:rPr lang="en-US" sz="1400" u="sng" dirty="0" smtClean="0">
                <a:latin typeface="Calibri" pitchFamily="34" charset="0"/>
              </a:rPr>
              <a:t/>
            </a:r>
            <a:br>
              <a:rPr lang="en-US" sz="1400" u="sng" dirty="0" smtClean="0">
                <a:latin typeface="Calibri" pitchFamily="34" charset="0"/>
              </a:rPr>
            </a:br>
            <a:r>
              <a:rPr lang="en-US" sz="1400" u="sng" dirty="0" smtClean="0">
                <a:latin typeface="Calibri" pitchFamily="34" charset="0"/>
              </a:rPr>
              <a:t/>
            </a:r>
            <a:br>
              <a:rPr lang="en-US" sz="1400" u="sng" dirty="0" smtClean="0">
                <a:latin typeface="Calibri" pitchFamily="34" charset="0"/>
              </a:rPr>
            </a:br>
            <a:r>
              <a:rPr lang="en-US" sz="1400" u="sng" dirty="0" smtClean="0">
                <a:latin typeface="Calibri" pitchFamily="34" charset="0"/>
              </a:rPr>
              <a:t/>
            </a:r>
            <a:br>
              <a:rPr lang="en-US" sz="1400" u="sng" dirty="0" smtClean="0">
                <a:latin typeface="Calibri" pitchFamily="34" charset="0"/>
              </a:rPr>
            </a:br>
            <a:r>
              <a:rPr lang="en-US" sz="1400" u="sng" dirty="0" smtClean="0">
                <a:latin typeface="Calibri" pitchFamily="34" charset="0"/>
              </a:rPr>
              <a:t/>
            </a:r>
            <a:br>
              <a:rPr lang="en-US" sz="1400" u="sng" dirty="0" smtClean="0">
                <a:latin typeface="Calibri" pitchFamily="34" charset="0"/>
              </a:rPr>
            </a:br>
            <a:r>
              <a:rPr lang="en-US" sz="1400" u="sng" dirty="0" smtClean="0">
                <a:latin typeface="Calibri" pitchFamily="34" charset="0"/>
              </a:rPr>
              <a:t/>
            </a:r>
            <a:br>
              <a:rPr lang="en-US" sz="1400" u="sng" dirty="0" smtClean="0">
                <a:latin typeface="Calibri" pitchFamily="34" charset="0"/>
              </a:rPr>
            </a:br>
            <a:r>
              <a:rPr lang="en-US" sz="1400" u="sng" dirty="0" smtClean="0">
                <a:latin typeface="Calibri" pitchFamily="34" charset="0"/>
              </a:rPr>
              <a:t/>
            </a:r>
            <a:br>
              <a:rPr lang="en-US" sz="1400" u="sng" dirty="0" smtClean="0">
                <a:latin typeface="Calibri" pitchFamily="34" charset="0"/>
              </a:rPr>
            </a:br>
            <a:r>
              <a:rPr lang="en-US" sz="1400" u="sng" dirty="0" smtClean="0">
                <a:latin typeface="Calibri" pitchFamily="34" charset="0"/>
              </a:rPr>
              <a:t/>
            </a:r>
            <a:br>
              <a:rPr lang="en-US" sz="1400" u="sng" dirty="0" smtClean="0">
                <a:latin typeface="Calibri" pitchFamily="34" charset="0"/>
              </a:rPr>
            </a:br>
            <a:r>
              <a:rPr lang="en-US" sz="1400" u="sng" dirty="0" smtClean="0">
                <a:latin typeface="Calibri" pitchFamily="34" charset="0"/>
              </a:rPr>
              <a:t/>
            </a:r>
            <a:br>
              <a:rPr lang="en-US" sz="1400" u="sng" dirty="0" smtClean="0">
                <a:latin typeface="Calibri" pitchFamily="34" charset="0"/>
              </a:rPr>
            </a:br>
            <a:r>
              <a:rPr lang="en-US" sz="1400" u="sng" dirty="0" smtClean="0">
                <a:latin typeface="Calibri" pitchFamily="34" charset="0"/>
              </a:rPr>
              <a:t/>
            </a:r>
            <a:br>
              <a:rPr lang="en-US" sz="1400" u="sng" dirty="0" smtClean="0">
                <a:latin typeface="Calibri" pitchFamily="34" charset="0"/>
              </a:rPr>
            </a:br>
            <a:r>
              <a:rPr lang="en-US" sz="1400" dirty="0" smtClean="0">
                <a:latin typeface="Calibri" pitchFamily="34" charset="0"/>
              </a:rPr>
              <a:t>	</a:t>
            </a:r>
            <a:endParaRPr lang="en-ZW" sz="1400" dirty="0"/>
          </a:p>
        </p:txBody>
      </p:sp>
      <p:graphicFrame>
        <p:nvGraphicFramePr>
          <p:cNvPr id="4" name="Content Placeholder 3"/>
          <p:cNvGraphicFramePr>
            <a:graphicFrameLocks noGrp="1"/>
          </p:cNvGraphicFramePr>
          <p:nvPr>
            <p:ph idx="1"/>
          </p:nvPr>
        </p:nvGraphicFramePr>
        <p:xfrm>
          <a:off x="228598" y="2057402"/>
          <a:ext cx="8396992" cy="4691920"/>
        </p:xfrm>
        <a:graphic>
          <a:graphicData uri="http://schemas.openxmlformats.org/drawingml/2006/table">
            <a:tbl>
              <a:tblPr firstRow="1" bandRow="1">
                <a:tableStyleId>{5C22544A-7EE6-4342-B048-85BDC9FD1C3A}</a:tableStyleId>
              </a:tblPr>
              <a:tblGrid>
                <a:gridCol w="2099248">
                  <a:extLst>
                    <a:ext uri="{9D8B030D-6E8A-4147-A177-3AD203B41FA5}">
                      <a16:colId xmlns:a16="http://schemas.microsoft.com/office/drawing/2014/main" xmlns="" val="20000"/>
                    </a:ext>
                  </a:extLst>
                </a:gridCol>
                <a:gridCol w="2099248">
                  <a:extLst>
                    <a:ext uri="{9D8B030D-6E8A-4147-A177-3AD203B41FA5}">
                      <a16:colId xmlns:a16="http://schemas.microsoft.com/office/drawing/2014/main" xmlns="" val="20001"/>
                    </a:ext>
                  </a:extLst>
                </a:gridCol>
                <a:gridCol w="2099248">
                  <a:extLst>
                    <a:ext uri="{9D8B030D-6E8A-4147-A177-3AD203B41FA5}">
                      <a16:colId xmlns:a16="http://schemas.microsoft.com/office/drawing/2014/main" xmlns="" val="20002"/>
                    </a:ext>
                  </a:extLst>
                </a:gridCol>
                <a:gridCol w="2099248">
                  <a:extLst>
                    <a:ext uri="{9D8B030D-6E8A-4147-A177-3AD203B41FA5}">
                      <a16:colId xmlns:a16="http://schemas.microsoft.com/office/drawing/2014/main" xmlns="" val="20003"/>
                    </a:ext>
                  </a:extLst>
                </a:gridCol>
              </a:tblGrid>
              <a:tr h="1059466">
                <a:tc>
                  <a:txBody>
                    <a:bodyPr/>
                    <a:lstStyle/>
                    <a:p>
                      <a:r>
                        <a:rPr lang="en-US" sz="1400" b="1" kern="1200" dirty="0" err="1" smtClean="0">
                          <a:solidFill>
                            <a:schemeClr val="lt1"/>
                          </a:solidFill>
                          <a:effectLst/>
                          <a:latin typeface="+mn-lt"/>
                          <a:ea typeface="+mn-ea"/>
                          <a:cs typeface="+mn-cs"/>
                        </a:rPr>
                        <a:t>S.No</a:t>
                      </a:r>
                      <a:r>
                        <a:rPr lang="en-US" sz="1400" b="1" kern="1200" dirty="0" smtClean="0">
                          <a:solidFill>
                            <a:schemeClr val="lt1"/>
                          </a:solidFill>
                          <a:effectLst/>
                          <a:latin typeface="+mn-lt"/>
                          <a:ea typeface="+mn-ea"/>
                          <a:cs typeface="+mn-cs"/>
                        </a:rPr>
                        <a:t>.</a:t>
                      </a:r>
                      <a:endParaRPr lang="en-IN" sz="1400" dirty="0"/>
                    </a:p>
                  </a:txBody>
                  <a:tcPr/>
                </a:tc>
                <a:tc>
                  <a:txBody>
                    <a:bodyPr/>
                    <a:lstStyle/>
                    <a:p>
                      <a:r>
                        <a:rPr lang="en-US" sz="1400" b="1" kern="1200" dirty="0" smtClean="0">
                          <a:solidFill>
                            <a:schemeClr val="lt1"/>
                          </a:solidFill>
                          <a:effectLst/>
                          <a:latin typeface="+mn-lt"/>
                          <a:ea typeface="+mn-ea"/>
                          <a:cs typeface="+mn-cs"/>
                        </a:rPr>
                        <a:t>Date</a:t>
                      </a:r>
                      <a:endParaRPr lang="en-IN" sz="1400" dirty="0"/>
                    </a:p>
                  </a:txBody>
                  <a:tcPr/>
                </a:tc>
                <a:tc>
                  <a:txBody>
                    <a:bodyPr/>
                    <a:lstStyle/>
                    <a:p>
                      <a:r>
                        <a:rPr lang="en-US" sz="1200" b="1" kern="1200" dirty="0" smtClean="0">
                          <a:solidFill>
                            <a:schemeClr val="lt1"/>
                          </a:solidFill>
                          <a:effectLst/>
                          <a:latin typeface="+mn-lt"/>
                          <a:ea typeface="+mn-ea"/>
                          <a:cs typeface="+mn-cs"/>
                        </a:rPr>
                        <a:t>No.&amp; Name of the Parliamentary /Assembly constituency</a:t>
                      </a:r>
                      <a:endParaRPr lang="en-IN" sz="1200" dirty="0"/>
                    </a:p>
                  </a:txBody>
                  <a:tcPr/>
                </a:tc>
                <a:tc>
                  <a:txBody>
                    <a:bodyPr/>
                    <a:lstStyle/>
                    <a:p>
                      <a:r>
                        <a:rPr lang="en-US" sz="1400" b="1" kern="1200" dirty="0" smtClean="0">
                          <a:solidFill>
                            <a:schemeClr val="lt1"/>
                          </a:solidFill>
                          <a:effectLst/>
                          <a:latin typeface="+mn-lt"/>
                          <a:ea typeface="+mn-ea"/>
                          <a:cs typeface="+mn-cs"/>
                        </a:rPr>
                        <a:t>Total Number of postal ballots cast </a:t>
                      </a:r>
                      <a:endParaRPr lang="en-IN" sz="1400" dirty="0"/>
                    </a:p>
                  </a:txBody>
                  <a:tcPr/>
                </a:tc>
                <a:extLst>
                  <a:ext uri="{0D108BD9-81ED-4DB2-BD59-A6C34878D82A}">
                    <a16:rowId xmlns:a16="http://schemas.microsoft.com/office/drawing/2014/main" xmlns="" val="10000"/>
                  </a:ext>
                </a:extLst>
              </a:tr>
              <a:tr h="605409">
                <a:tc>
                  <a:txBody>
                    <a:bodyPr/>
                    <a:lstStyle/>
                    <a:p>
                      <a:endParaRPr lang="en-IN" sz="1800" dirty="0"/>
                    </a:p>
                  </a:txBody>
                  <a:tcPr/>
                </a:tc>
                <a:tc>
                  <a:txBody>
                    <a:bodyPr/>
                    <a:lstStyle/>
                    <a:p>
                      <a:endParaRPr lang="en-IN" sz="1800"/>
                    </a:p>
                  </a:txBody>
                  <a:tcPr/>
                </a:tc>
                <a:tc>
                  <a:txBody>
                    <a:bodyPr/>
                    <a:lstStyle/>
                    <a:p>
                      <a:endParaRPr lang="en-IN" sz="1800"/>
                    </a:p>
                  </a:txBody>
                  <a:tcPr/>
                </a:tc>
                <a:tc>
                  <a:txBody>
                    <a:bodyPr/>
                    <a:lstStyle/>
                    <a:p>
                      <a:endParaRPr lang="en-IN" sz="1800"/>
                    </a:p>
                  </a:txBody>
                  <a:tcPr/>
                </a:tc>
                <a:extLst>
                  <a:ext uri="{0D108BD9-81ED-4DB2-BD59-A6C34878D82A}">
                    <a16:rowId xmlns:a16="http://schemas.microsoft.com/office/drawing/2014/main" xmlns="" val="10001"/>
                  </a:ext>
                </a:extLst>
              </a:tr>
              <a:tr h="605409">
                <a:tc>
                  <a:txBody>
                    <a:bodyPr/>
                    <a:lstStyle/>
                    <a:p>
                      <a:endParaRPr lang="en-IN" sz="1800" dirty="0"/>
                    </a:p>
                  </a:txBody>
                  <a:tcPr/>
                </a:tc>
                <a:tc>
                  <a:txBody>
                    <a:bodyPr/>
                    <a:lstStyle/>
                    <a:p>
                      <a:endParaRPr lang="en-IN" sz="1800" dirty="0"/>
                    </a:p>
                  </a:txBody>
                  <a:tcPr anchor="ctr"/>
                </a:tc>
                <a:tc>
                  <a:txBody>
                    <a:bodyPr/>
                    <a:lstStyle/>
                    <a:p>
                      <a:endParaRPr lang="en-IN" sz="1800"/>
                    </a:p>
                  </a:txBody>
                  <a:tcPr/>
                </a:tc>
                <a:tc>
                  <a:txBody>
                    <a:bodyPr/>
                    <a:lstStyle/>
                    <a:p>
                      <a:endParaRPr lang="en-IN" sz="1800"/>
                    </a:p>
                  </a:txBody>
                  <a:tcPr/>
                </a:tc>
                <a:extLst>
                  <a:ext uri="{0D108BD9-81ED-4DB2-BD59-A6C34878D82A}">
                    <a16:rowId xmlns:a16="http://schemas.microsoft.com/office/drawing/2014/main" xmlns="" val="10002"/>
                  </a:ext>
                </a:extLst>
              </a:tr>
              <a:tr h="605409">
                <a:tc>
                  <a:txBody>
                    <a:bodyPr/>
                    <a:lstStyle/>
                    <a:p>
                      <a:endParaRPr lang="en-IN" sz="1800"/>
                    </a:p>
                  </a:txBody>
                  <a:tcPr/>
                </a:tc>
                <a:tc>
                  <a:txBody>
                    <a:bodyPr/>
                    <a:lstStyle/>
                    <a:p>
                      <a:endParaRPr lang="en-IN" sz="1800"/>
                    </a:p>
                  </a:txBody>
                  <a:tcPr/>
                </a:tc>
                <a:tc>
                  <a:txBody>
                    <a:bodyPr/>
                    <a:lstStyle/>
                    <a:p>
                      <a:endParaRPr lang="en-IN" sz="1800"/>
                    </a:p>
                  </a:txBody>
                  <a:tcPr/>
                </a:tc>
                <a:tc>
                  <a:txBody>
                    <a:bodyPr/>
                    <a:lstStyle/>
                    <a:p>
                      <a:endParaRPr lang="en-IN" sz="1800"/>
                    </a:p>
                  </a:txBody>
                  <a:tcPr/>
                </a:tc>
                <a:extLst>
                  <a:ext uri="{0D108BD9-81ED-4DB2-BD59-A6C34878D82A}">
                    <a16:rowId xmlns:a16="http://schemas.microsoft.com/office/drawing/2014/main" xmlns="" val="10003"/>
                  </a:ext>
                </a:extLst>
              </a:tr>
              <a:tr h="605409">
                <a:tc>
                  <a:txBody>
                    <a:bodyPr/>
                    <a:lstStyle/>
                    <a:p>
                      <a:endParaRPr lang="en-IN" sz="1800"/>
                    </a:p>
                  </a:txBody>
                  <a:tcPr/>
                </a:tc>
                <a:tc>
                  <a:txBody>
                    <a:bodyPr/>
                    <a:lstStyle/>
                    <a:p>
                      <a:endParaRPr lang="en-IN" sz="1800"/>
                    </a:p>
                  </a:txBody>
                  <a:tcPr/>
                </a:tc>
                <a:tc>
                  <a:txBody>
                    <a:bodyPr/>
                    <a:lstStyle/>
                    <a:p>
                      <a:endParaRPr lang="en-IN" sz="1800"/>
                    </a:p>
                  </a:txBody>
                  <a:tcPr/>
                </a:tc>
                <a:tc>
                  <a:txBody>
                    <a:bodyPr/>
                    <a:lstStyle/>
                    <a:p>
                      <a:endParaRPr lang="en-IN" sz="1800"/>
                    </a:p>
                  </a:txBody>
                  <a:tcPr/>
                </a:tc>
                <a:extLst>
                  <a:ext uri="{0D108BD9-81ED-4DB2-BD59-A6C34878D82A}">
                    <a16:rowId xmlns:a16="http://schemas.microsoft.com/office/drawing/2014/main" xmlns="" val="10004"/>
                  </a:ext>
                </a:extLst>
              </a:tr>
              <a:tr h="605409">
                <a:tc>
                  <a:txBody>
                    <a:bodyPr/>
                    <a:lstStyle/>
                    <a:p>
                      <a:r>
                        <a:rPr lang="en-US" sz="1400" kern="1200" dirty="0" smtClean="0">
                          <a:solidFill>
                            <a:schemeClr val="dk1"/>
                          </a:solidFill>
                          <a:effectLst/>
                          <a:latin typeface="+mn-lt"/>
                          <a:ea typeface="+mn-ea"/>
                          <a:cs typeface="+mn-cs"/>
                        </a:rPr>
                        <a:t>Total for the   Date</a:t>
                      </a:r>
                      <a:endParaRPr lang="en-IN" sz="1400" dirty="0"/>
                    </a:p>
                  </a:txBody>
                  <a:tcPr/>
                </a:tc>
                <a:tc>
                  <a:txBody>
                    <a:bodyPr/>
                    <a:lstStyle/>
                    <a:p>
                      <a:endParaRPr lang="en-IN" sz="1800"/>
                    </a:p>
                  </a:txBody>
                  <a:tcPr/>
                </a:tc>
                <a:tc>
                  <a:txBody>
                    <a:bodyPr/>
                    <a:lstStyle/>
                    <a:p>
                      <a:endParaRPr lang="en-IN" sz="1800"/>
                    </a:p>
                  </a:txBody>
                  <a:tcPr/>
                </a:tc>
                <a:tc>
                  <a:txBody>
                    <a:bodyPr/>
                    <a:lstStyle/>
                    <a:p>
                      <a:endParaRPr lang="en-IN" sz="1800"/>
                    </a:p>
                  </a:txBody>
                  <a:tcPr/>
                </a:tc>
                <a:extLst>
                  <a:ext uri="{0D108BD9-81ED-4DB2-BD59-A6C34878D82A}">
                    <a16:rowId xmlns:a16="http://schemas.microsoft.com/office/drawing/2014/main" xmlns="" val="10005"/>
                  </a:ext>
                </a:extLst>
              </a:tr>
              <a:tr h="605409">
                <a:tc>
                  <a:txBody>
                    <a:bodyPr/>
                    <a:lstStyle/>
                    <a:p>
                      <a:r>
                        <a:rPr lang="en-US" sz="1400" kern="1200" dirty="0" smtClean="0">
                          <a:solidFill>
                            <a:schemeClr val="dk1"/>
                          </a:solidFill>
                          <a:effectLst/>
                          <a:latin typeface="+mn-lt"/>
                          <a:ea typeface="+mn-ea"/>
                          <a:cs typeface="+mn-cs"/>
                        </a:rPr>
                        <a:t>Cumulative Total Till Date</a:t>
                      </a:r>
                      <a:endParaRPr lang="en-IN" sz="1400" dirty="0"/>
                    </a:p>
                  </a:txBody>
                  <a:tcPr/>
                </a:tc>
                <a:tc>
                  <a:txBody>
                    <a:bodyPr/>
                    <a:lstStyle/>
                    <a:p>
                      <a:endParaRPr lang="en-IN" sz="1800" dirty="0"/>
                    </a:p>
                  </a:txBody>
                  <a:tcPr/>
                </a:tc>
                <a:tc>
                  <a:txBody>
                    <a:bodyPr/>
                    <a:lstStyle/>
                    <a:p>
                      <a:endParaRPr lang="en-IN" sz="1800" dirty="0"/>
                    </a:p>
                  </a:txBody>
                  <a:tcPr/>
                </a:tc>
                <a:tc>
                  <a:txBody>
                    <a:bodyPr/>
                    <a:lstStyle/>
                    <a:p>
                      <a:endParaRPr lang="en-IN" sz="1800" dirty="0"/>
                    </a:p>
                  </a:txBody>
                  <a:tcPr/>
                </a:tc>
                <a:extLst>
                  <a:ext uri="{0D108BD9-81ED-4DB2-BD59-A6C34878D82A}">
                    <a16:rowId xmlns:a16="http://schemas.microsoft.com/office/drawing/2014/main" xmlns="" val="10006"/>
                  </a:ext>
                </a:extLst>
              </a:tr>
            </a:tbl>
          </a:graphicData>
        </a:graphic>
      </p:graphicFrame>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2286000"/>
          </a:xfrm>
        </p:spPr>
        <p:txBody>
          <a:bodyPr>
            <a:normAutofit fontScale="90000"/>
          </a:bodyPr>
          <a:lstStyle/>
          <a:p>
            <a:r>
              <a:rPr lang="en-US" sz="1400" b="1" dirty="0" smtClean="0">
                <a:latin typeface="Calibri" pitchFamily="34" charset="0"/>
              </a:rPr>
              <a:t>Format -2</a:t>
            </a:r>
            <a:r>
              <a:rPr lang="en-IN" sz="1400" dirty="0" smtClean="0">
                <a:latin typeface="Calibri" pitchFamily="34" charset="0"/>
              </a:rPr>
              <a:t/>
            </a:r>
            <a:br>
              <a:rPr lang="en-IN" sz="1400" dirty="0" smtClean="0">
                <a:latin typeface="Calibri" pitchFamily="34" charset="0"/>
              </a:rPr>
            </a:br>
            <a:r>
              <a:rPr lang="en-US" sz="1400" dirty="0" smtClean="0">
                <a:latin typeface="Calibri" pitchFamily="34" charset="0"/>
              </a:rPr>
              <a:t> </a:t>
            </a:r>
            <a:r>
              <a:rPr lang="en-IN" sz="1400" dirty="0" smtClean="0">
                <a:latin typeface="Calibri" pitchFamily="34" charset="0"/>
              </a:rPr>
              <a:t/>
            </a:r>
            <a:br>
              <a:rPr lang="en-IN" sz="1400" dirty="0" smtClean="0">
                <a:latin typeface="Calibri" pitchFamily="34" charset="0"/>
              </a:rPr>
            </a:br>
            <a:r>
              <a:rPr lang="en-US" sz="1400" dirty="0" smtClean="0">
                <a:latin typeface="Calibri" pitchFamily="34" charset="0"/>
              </a:rPr>
              <a:t>             District-wise Statement of Postal Ballots Cast at Facilitation Centers within the district</a:t>
            </a:r>
            <a:r>
              <a:rPr lang="en-IN" sz="1400" dirty="0" smtClean="0">
                <a:latin typeface="Calibri" pitchFamily="34" charset="0"/>
              </a:rPr>
              <a:t/>
            </a:r>
            <a:br>
              <a:rPr lang="en-IN" sz="1400" dirty="0" smtClean="0">
                <a:latin typeface="Calibri" pitchFamily="34" charset="0"/>
              </a:rPr>
            </a:br>
            <a:r>
              <a:rPr lang="en-US" sz="1400" dirty="0" smtClean="0">
                <a:latin typeface="Calibri" pitchFamily="34" charset="0"/>
              </a:rPr>
              <a:t> </a:t>
            </a:r>
            <a:r>
              <a:rPr lang="en-US" sz="1400" i="1" dirty="0" smtClean="0">
                <a:latin typeface="Calibri" pitchFamily="34" charset="0"/>
              </a:rPr>
              <a:t>                       (To be prepared on each day facilitation is provided)</a:t>
            </a:r>
            <a:r>
              <a:rPr lang="en-IN" sz="1400" dirty="0" smtClean="0">
                <a:latin typeface="Calibri" pitchFamily="34" charset="0"/>
              </a:rPr>
              <a:t/>
            </a:r>
            <a:br>
              <a:rPr lang="en-IN" sz="1400" dirty="0" smtClean="0">
                <a:latin typeface="Calibri" pitchFamily="34" charset="0"/>
              </a:rPr>
            </a:br>
            <a:r>
              <a:rPr lang="en-US" sz="1400" i="1" dirty="0" smtClean="0">
                <a:latin typeface="Calibri" pitchFamily="34" charset="0"/>
              </a:rPr>
              <a:t/>
            </a:r>
            <a:br>
              <a:rPr lang="en-US" sz="1400" i="1" dirty="0" smtClean="0">
                <a:latin typeface="Calibri" pitchFamily="34" charset="0"/>
              </a:rPr>
            </a:br>
            <a:r>
              <a:rPr lang="en-US" sz="1400" i="1" dirty="0" smtClean="0">
                <a:latin typeface="Calibri" pitchFamily="34" charset="0"/>
              </a:rPr>
              <a:t>Name of State_________</a:t>
            </a:r>
            <a:br>
              <a:rPr lang="en-US" sz="1400" i="1" dirty="0" smtClean="0">
                <a:latin typeface="Calibri" pitchFamily="34" charset="0"/>
              </a:rPr>
            </a:br>
            <a:r>
              <a:rPr lang="en-US" sz="1400" i="1" dirty="0" smtClean="0">
                <a:latin typeface="Calibri" pitchFamily="34" charset="0"/>
              </a:rPr>
              <a:t>Name of District _________</a:t>
            </a:r>
            <a:br>
              <a:rPr lang="en-US" sz="1400" i="1" dirty="0" smtClean="0">
                <a:latin typeface="Calibri" pitchFamily="34" charset="0"/>
              </a:rPr>
            </a:br>
            <a:r>
              <a:rPr lang="en-US" sz="1400" i="1" dirty="0" smtClean="0">
                <a:latin typeface="Calibri" pitchFamily="34" charset="0"/>
              </a:rPr>
              <a:t/>
            </a:r>
            <a:br>
              <a:rPr lang="en-US" sz="1400" i="1" dirty="0" smtClean="0">
                <a:latin typeface="Calibri" pitchFamily="34" charset="0"/>
              </a:rPr>
            </a:br>
            <a:r>
              <a:rPr lang="en-US" sz="1400" i="1" dirty="0" smtClean="0">
                <a:latin typeface="Calibri" pitchFamily="34" charset="0"/>
              </a:rPr>
              <a:t>No. &amp; Name of Parliamentary/Assembly Constituency(</a:t>
            </a:r>
            <a:r>
              <a:rPr lang="en-US" sz="1400" i="1" dirty="0" err="1" smtClean="0">
                <a:latin typeface="Calibri" pitchFamily="34" charset="0"/>
              </a:rPr>
              <a:t>ies</a:t>
            </a:r>
            <a:r>
              <a:rPr lang="en-US" sz="1400" i="1" dirty="0" smtClean="0">
                <a:latin typeface="Calibri" pitchFamily="34" charset="0"/>
              </a:rPr>
              <a:t>)_____________</a:t>
            </a:r>
            <a:br>
              <a:rPr lang="en-US" sz="1400" i="1" dirty="0" smtClean="0">
                <a:latin typeface="Calibri" pitchFamily="34" charset="0"/>
              </a:rPr>
            </a:br>
            <a:r>
              <a:rPr lang="en-US" sz="1400" i="1" dirty="0" smtClean="0">
                <a:latin typeface="Calibri" pitchFamily="34" charset="0"/>
              </a:rPr>
              <a:t/>
            </a:r>
            <a:br>
              <a:rPr lang="en-US" sz="1400" i="1" dirty="0" smtClean="0">
                <a:latin typeface="Calibri" pitchFamily="34" charset="0"/>
              </a:rPr>
            </a:br>
            <a:r>
              <a:rPr lang="en-US" sz="1400" i="1" dirty="0" smtClean="0">
                <a:latin typeface="Calibri" pitchFamily="34" charset="0"/>
              </a:rPr>
              <a:t>Date of facilitation _______________</a:t>
            </a:r>
            <a:br>
              <a:rPr lang="en-US" sz="1400" i="1" dirty="0" smtClean="0">
                <a:latin typeface="Calibri" pitchFamily="34" charset="0"/>
              </a:rPr>
            </a:br>
            <a:endParaRPr lang="en-ZW" sz="1400" dirty="0"/>
          </a:p>
        </p:txBody>
      </p:sp>
      <p:graphicFrame>
        <p:nvGraphicFramePr>
          <p:cNvPr id="5" name="Table 4"/>
          <p:cNvGraphicFramePr>
            <a:graphicFrameLocks noGrp="1"/>
          </p:cNvGraphicFramePr>
          <p:nvPr/>
        </p:nvGraphicFramePr>
        <p:xfrm>
          <a:off x="685800" y="2895600"/>
          <a:ext cx="7391399" cy="3720732"/>
        </p:xfrm>
        <a:graphic>
          <a:graphicData uri="http://schemas.openxmlformats.org/drawingml/2006/table">
            <a:tbl>
              <a:tblPr firstRow="1" bandRow="1">
                <a:tableStyleId>{5C22544A-7EE6-4342-B048-85BDC9FD1C3A}</a:tableStyleId>
              </a:tblPr>
              <a:tblGrid>
                <a:gridCol w="1642533">
                  <a:extLst>
                    <a:ext uri="{9D8B030D-6E8A-4147-A177-3AD203B41FA5}">
                      <a16:colId xmlns:a16="http://schemas.microsoft.com/office/drawing/2014/main" xmlns="" val="20000"/>
                    </a:ext>
                  </a:extLst>
                </a:gridCol>
                <a:gridCol w="1642533">
                  <a:extLst>
                    <a:ext uri="{9D8B030D-6E8A-4147-A177-3AD203B41FA5}">
                      <a16:colId xmlns:a16="http://schemas.microsoft.com/office/drawing/2014/main" xmlns="" val="20001"/>
                    </a:ext>
                  </a:extLst>
                </a:gridCol>
                <a:gridCol w="1724660">
                  <a:extLst>
                    <a:ext uri="{9D8B030D-6E8A-4147-A177-3AD203B41FA5}">
                      <a16:colId xmlns:a16="http://schemas.microsoft.com/office/drawing/2014/main" xmlns="" val="20002"/>
                    </a:ext>
                  </a:extLst>
                </a:gridCol>
                <a:gridCol w="2381673">
                  <a:extLst>
                    <a:ext uri="{9D8B030D-6E8A-4147-A177-3AD203B41FA5}">
                      <a16:colId xmlns:a16="http://schemas.microsoft.com/office/drawing/2014/main" xmlns="" val="20003"/>
                    </a:ext>
                  </a:extLst>
                </a:gridCol>
              </a:tblGrid>
              <a:tr h="1188720">
                <a:tc>
                  <a:txBody>
                    <a:bodyPr/>
                    <a:lstStyle/>
                    <a:p>
                      <a:r>
                        <a:rPr lang="en-US" sz="1400" b="1" kern="1200" dirty="0" err="1" smtClean="0">
                          <a:solidFill>
                            <a:schemeClr val="lt1"/>
                          </a:solidFill>
                          <a:effectLst/>
                          <a:latin typeface="+mn-lt"/>
                          <a:ea typeface="+mn-ea"/>
                          <a:cs typeface="+mn-cs"/>
                        </a:rPr>
                        <a:t>S.No</a:t>
                      </a:r>
                      <a:r>
                        <a:rPr lang="en-US" sz="1400" b="1" kern="1200" dirty="0" smtClean="0">
                          <a:solidFill>
                            <a:schemeClr val="lt1"/>
                          </a:solidFill>
                          <a:effectLst/>
                          <a:latin typeface="+mn-lt"/>
                          <a:ea typeface="+mn-ea"/>
                          <a:cs typeface="+mn-cs"/>
                        </a:rPr>
                        <a:t>.</a:t>
                      </a:r>
                      <a:endParaRPr lang="en-IN" sz="1400" dirty="0"/>
                    </a:p>
                  </a:txBody>
                  <a:tcPr/>
                </a:tc>
                <a:tc>
                  <a:txBody>
                    <a:bodyPr/>
                    <a:lstStyle/>
                    <a:p>
                      <a:r>
                        <a:rPr lang="en-US" sz="1400" b="1" kern="1200" dirty="0" smtClean="0">
                          <a:solidFill>
                            <a:schemeClr val="lt1"/>
                          </a:solidFill>
                          <a:effectLst/>
                          <a:latin typeface="+mn-lt"/>
                          <a:ea typeface="+mn-ea"/>
                          <a:cs typeface="+mn-cs"/>
                        </a:rPr>
                        <a:t>Name of Facilitation Center</a:t>
                      </a:r>
                      <a:endParaRPr lang="en-IN" sz="1400" dirty="0"/>
                    </a:p>
                  </a:txBody>
                  <a:tcPr/>
                </a:tc>
                <a:tc gridSpan="2">
                  <a:txBody>
                    <a:bodyPr/>
                    <a:lstStyle/>
                    <a:p>
                      <a:r>
                        <a:rPr lang="en-US" sz="1400" b="1" kern="1200" dirty="0" smtClean="0">
                          <a:solidFill>
                            <a:schemeClr val="lt1"/>
                          </a:solidFill>
                          <a:effectLst/>
                          <a:latin typeface="+mn-lt"/>
                          <a:ea typeface="+mn-ea"/>
                          <a:cs typeface="+mn-cs"/>
                        </a:rPr>
                        <a:t>Total Number of postal ballots cast for the Parliamentary / Assembly Constituency</a:t>
                      </a:r>
                      <a:endParaRPr lang="en-IN" sz="1400" dirty="0"/>
                    </a:p>
                  </a:txBody>
                  <a:tcPr/>
                </a:tc>
                <a:tc hMerge="1">
                  <a:txBody>
                    <a:bodyPr/>
                    <a:lstStyle/>
                    <a:p>
                      <a:endParaRPr lang="en-IN" dirty="0"/>
                    </a:p>
                  </a:txBody>
                  <a:tcPr/>
                </a:tc>
                <a:extLst>
                  <a:ext uri="{0D108BD9-81ED-4DB2-BD59-A6C34878D82A}">
                    <a16:rowId xmlns:a16="http://schemas.microsoft.com/office/drawing/2014/main" xmlns="" val="10000"/>
                  </a:ext>
                </a:extLst>
              </a:tr>
              <a:tr h="370113">
                <a:tc>
                  <a:txBody>
                    <a:bodyPr/>
                    <a:lstStyle/>
                    <a:p>
                      <a:endParaRPr lang="en-IN" sz="1800" dirty="0"/>
                    </a:p>
                  </a:txBody>
                  <a:tcPr/>
                </a:tc>
                <a:tc>
                  <a:txBody>
                    <a:bodyPr/>
                    <a:lstStyle/>
                    <a:p>
                      <a:endParaRPr lang="en-IN" sz="1800"/>
                    </a:p>
                  </a:txBody>
                  <a:tcPr/>
                </a:tc>
                <a:tc>
                  <a:txBody>
                    <a:bodyPr/>
                    <a:lstStyle/>
                    <a:p>
                      <a:r>
                        <a:rPr lang="en-US" sz="1400" kern="1200" dirty="0" smtClean="0">
                          <a:solidFill>
                            <a:schemeClr val="dk1"/>
                          </a:solidFill>
                          <a:effectLst/>
                          <a:latin typeface="+mn-lt"/>
                          <a:ea typeface="+mn-ea"/>
                          <a:cs typeface="+mn-cs"/>
                        </a:rPr>
                        <a:t>On Date</a:t>
                      </a:r>
                      <a:endParaRPr lang="en-IN" sz="1400" dirty="0"/>
                    </a:p>
                  </a:txBody>
                  <a:tcPr/>
                </a:tc>
                <a:tc>
                  <a:txBody>
                    <a:bodyPr/>
                    <a:lstStyle/>
                    <a:p>
                      <a:r>
                        <a:rPr lang="en-US" sz="1400" kern="1200" dirty="0" smtClean="0">
                          <a:solidFill>
                            <a:schemeClr val="dk1"/>
                          </a:solidFill>
                          <a:effectLst/>
                          <a:latin typeface="+mn-lt"/>
                          <a:ea typeface="+mn-ea"/>
                          <a:cs typeface="+mn-cs"/>
                        </a:rPr>
                        <a:t>Till Date</a:t>
                      </a:r>
                      <a:endParaRPr lang="en-IN" sz="1400" dirty="0"/>
                    </a:p>
                  </a:txBody>
                  <a:tcPr/>
                </a:tc>
                <a:extLst>
                  <a:ext uri="{0D108BD9-81ED-4DB2-BD59-A6C34878D82A}">
                    <a16:rowId xmlns:a16="http://schemas.microsoft.com/office/drawing/2014/main" xmlns="" val="10001"/>
                  </a:ext>
                </a:extLst>
              </a:tr>
              <a:tr h="370113">
                <a:tc>
                  <a:txBody>
                    <a:bodyPr/>
                    <a:lstStyle/>
                    <a:p>
                      <a:endParaRPr lang="en-IN" sz="1800" dirty="0"/>
                    </a:p>
                  </a:txBody>
                  <a:tcPr/>
                </a:tc>
                <a:tc>
                  <a:txBody>
                    <a:bodyPr/>
                    <a:lstStyle/>
                    <a:p>
                      <a:endParaRPr lang="en-IN" sz="1800"/>
                    </a:p>
                  </a:txBody>
                  <a:tcPr/>
                </a:tc>
                <a:tc>
                  <a:txBody>
                    <a:bodyPr/>
                    <a:lstStyle/>
                    <a:p>
                      <a:endParaRPr lang="en-IN" sz="1800"/>
                    </a:p>
                  </a:txBody>
                  <a:tcPr/>
                </a:tc>
                <a:tc>
                  <a:txBody>
                    <a:bodyPr/>
                    <a:lstStyle/>
                    <a:p>
                      <a:endParaRPr lang="en-IN" sz="1800"/>
                    </a:p>
                  </a:txBody>
                  <a:tcPr/>
                </a:tc>
                <a:extLst>
                  <a:ext uri="{0D108BD9-81ED-4DB2-BD59-A6C34878D82A}">
                    <a16:rowId xmlns:a16="http://schemas.microsoft.com/office/drawing/2014/main" xmlns="" val="10002"/>
                  </a:ext>
                </a:extLst>
              </a:tr>
              <a:tr h="370113">
                <a:tc>
                  <a:txBody>
                    <a:bodyPr/>
                    <a:lstStyle/>
                    <a:p>
                      <a:endParaRPr lang="en-IN" sz="1800" dirty="0"/>
                    </a:p>
                  </a:txBody>
                  <a:tcPr/>
                </a:tc>
                <a:tc>
                  <a:txBody>
                    <a:bodyPr/>
                    <a:lstStyle/>
                    <a:p>
                      <a:endParaRPr lang="en-IN" sz="1800"/>
                    </a:p>
                  </a:txBody>
                  <a:tcPr/>
                </a:tc>
                <a:tc>
                  <a:txBody>
                    <a:bodyPr/>
                    <a:lstStyle/>
                    <a:p>
                      <a:endParaRPr lang="en-IN" sz="1800"/>
                    </a:p>
                  </a:txBody>
                  <a:tcPr/>
                </a:tc>
                <a:tc>
                  <a:txBody>
                    <a:bodyPr/>
                    <a:lstStyle/>
                    <a:p>
                      <a:endParaRPr lang="en-IN" sz="1800"/>
                    </a:p>
                  </a:txBody>
                  <a:tcPr/>
                </a:tc>
                <a:extLst>
                  <a:ext uri="{0D108BD9-81ED-4DB2-BD59-A6C34878D82A}">
                    <a16:rowId xmlns:a16="http://schemas.microsoft.com/office/drawing/2014/main" xmlns="" val="10003"/>
                  </a:ext>
                </a:extLst>
              </a:tr>
              <a:tr h="370113">
                <a:tc>
                  <a:txBody>
                    <a:bodyPr/>
                    <a:lstStyle/>
                    <a:p>
                      <a:endParaRPr lang="en-IN" sz="1800" dirty="0"/>
                    </a:p>
                  </a:txBody>
                  <a:tcPr/>
                </a:tc>
                <a:tc>
                  <a:txBody>
                    <a:bodyPr/>
                    <a:lstStyle/>
                    <a:p>
                      <a:endParaRPr lang="en-IN" sz="1800"/>
                    </a:p>
                  </a:txBody>
                  <a:tcPr/>
                </a:tc>
                <a:tc>
                  <a:txBody>
                    <a:bodyPr/>
                    <a:lstStyle/>
                    <a:p>
                      <a:endParaRPr lang="en-IN" sz="1800"/>
                    </a:p>
                  </a:txBody>
                  <a:tcPr/>
                </a:tc>
                <a:tc>
                  <a:txBody>
                    <a:bodyPr/>
                    <a:lstStyle/>
                    <a:p>
                      <a:endParaRPr lang="en-IN" sz="1800"/>
                    </a:p>
                  </a:txBody>
                  <a:tcPr/>
                </a:tc>
                <a:extLst>
                  <a:ext uri="{0D108BD9-81ED-4DB2-BD59-A6C34878D82A}">
                    <a16:rowId xmlns:a16="http://schemas.microsoft.com/office/drawing/2014/main" xmlns="" val="10004"/>
                  </a:ext>
                </a:extLst>
              </a:tr>
              <a:tr h="525780">
                <a:tc>
                  <a:txBody>
                    <a:bodyPr/>
                    <a:lstStyle/>
                    <a:p>
                      <a:r>
                        <a:rPr lang="en-US" sz="1400" kern="1200" dirty="0" smtClean="0">
                          <a:solidFill>
                            <a:schemeClr val="dk1"/>
                          </a:solidFill>
                          <a:effectLst/>
                          <a:latin typeface="+mn-lt"/>
                          <a:ea typeface="+mn-ea"/>
                          <a:cs typeface="+mn-cs"/>
                        </a:rPr>
                        <a:t>Total for District</a:t>
                      </a:r>
                      <a:endParaRPr lang="en-IN" sz="1400" dirty="0"/>
                    </a:p>
                  </a:txBody>
                  <a:tcPr/>
                </a:tc>
                <a:tc>
                  <a:txBody>
                    <a:bodyPr/>
                    <a:lstStyle/>
                    <a:p>
                      <a:endParaRPr lang="en-IN" sz="1800"/>
                    </a:p>
                  </a:txBody>
                  <a:tcPr/>
                </a:tc>
                <a:tc>
                  <a:txBody>
                    <a:bodyPr/>
                    <a:lstStyle/>
                    <a:p>
                      <a:endParaRPr lang="en-IN" sz="1800"/>
                    </a:p>
                  </a:txBody>
                  <a:tcPr/>
                </a:tc>
                <a:tc>
                  <a:txBody>
                    <a:bodyPr/>
                    <a:lstStyle/>
                    <a:p>
                      <a:endParaRPr lang="en-IN" sz="1800"/>
                    </a:p>
                  </a:txBody>
                  <a:tcPr/>
                </a:tc>
                <a:extLst>
                  <a:ext uri="{0D108BD9-81ED-4DB2-BD59-A6C34878D82A}">
                    <a16:rowId xmlns:a16="http://schemas.microsoft.com/office/drawing/2014/main" xmlns="" val="10005"/>
                  </a:ext>
                </a:extLst>
              </a:tr>
              <a:tr h="525780">
                <a:tc>
                  <a:txBody>
                    <a:bodyPr/>
                    <a:lstStyle/>
                    <a:p>
                      <a:r>
                        <a:rPr lang="en-US" sz="1400" kern="1200" dirty="0" smtClean="0">
                          <a:solidFill>
                            <a:schemeClr val="dk1"/>
                          </a:solidFill>
                          <a:effectLst/>
                          <a:latin typeface="+mn-lt"/>
                          <a:ea typeface="+mn-ea"/>
                          <a:cs typeface="+mn-cs"/>
                        </a:rPr>
                        <a:t>Total for State</a:t>
                      </a:r>
                      <a:endParaRPr lang="en-IN" sz="1400" dirty="0"/>
                    </a:p>
                  </a:txBody>
                  <a:tcPr/>
                </a:tc>
                <a:tc>
                  <a:txBody>
                    <a:bodyPr/>
                    <a:lstStyle/>
                    <a:p>
                      <a:endParaRPr lang="en-IN" sz="1800"/>
                    </a:p>
                  </a:txBody>
                  <a:tcPr/>
                </a:tc>
                <a:tc>
                  <a:txBody>
                    <a:bodyPr/>
                    <a:lstStyle/>
                    <a:p>
                      <a:endParaRPr lang="en-IN" sz="1800" dirty="0"/>
                    </a:p>
                  </a:txBody>
                  <a:tcPr/>
                </a:tc>
                <a:tc>
                  <a:txBody>
                    <a:bodyPr/>
                    <a:lstStyle/>
                    <a:p>
                      <a:endParaRPr lang="en-IN" sz="1800" dirty="0"/>
                    </a:p>
                  </a:txBody>
                  <a:tcPr/>
                </a:tc>
                <a:extLst>
                  <a:ext uri="{0D108BD9-81ED-4DB2-BD59-A6C34878D82A}">
                    <a16:rowId xmlns:a16="http://schemas.microsoft.com/office/drawing/2014/main" xmlns="" val="10006"/>
                  </a:ext>
                </a:extLst>
              </a:tr>
            </a:tbl>
          </a:graphicData>
        </a:graphic>
      </p:graphicFrame>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84697233"/>
              </p:ext>
            </p:extLst>
          </p:nvPr>
        </p:nvGraphicFramePr>
        <p:xfrm>
          <a:off x="457200" y="380998"/>
          <a:ext cx="8229595" cy="5867402"/>
        </p:xfrm>
        <a:graphic>
          <a:graphicData uri="http://schemas.openxmlformats.org/drawingml/2006/table">
            <a:tbl>
              <a:tblPr firstRow="1" bandRow="1">
                <a:tableStyleId>{5C22544A-7EE6-4342-B048-85BDC9FD1C3A}</a:tableStyleId>
              </a:tblPr>
              <a:tblGrid>
                <a:gridCol w="748145">
                  <a:extLst>
                    <a:ext uri="{9D8B030D-6E8A-4147-A177-3AD203B41FA5}">
                      <a16:colId xmlns:a16="http://schemas.microsoft.com/office/drawing/2014/main" xmlns="" val="20000"/>
                    </a:ext>
                  </a:extLst>
                </a:gridCol>
                <a:gridCol w="748145">
                  <a:extLst>
                    <a:ext uri="{9D8B030D-6E8A-4147-A177-3AD203B41FA5}">
                      <a16:colId xmlns:a16="http://schemas.microsoft.com/office/drawing/2014/main" xmlns="" val="20001"/>
                    </a:ext>
                  </a:extLst>
                </a:gridCol>
                <a:gridCol w="748145">
                  <a:extLst>
                    <a:ext uri="{9D8B030D-6E8A-4147-A177-3AD203B41FA5}">
                      <a16:colId xmlns:a16="http://schemas.microsoft.com/office/drawing/2014/main" xmlns="" val="20002"/>
                    </a:ext>
                  </a:extLst>
                </a:gridCol>
                <a:gridCol w="748145">
                  <a:extLst>
                    <a:ext uri="{9D8B030D-6E8A-4147-A177-3AD203B41FA5}">
                      <a16:colId xmlns:a16="http://schemas.microsoft.com/office/drawing/2014/main" xmlns="" val="20003"/>
                    </a:ext>
                  </a:extLst>
                </a:gridCol>
                <a:gridCol w="748145">
                  <a:extLst>
                    <a:ext uri="{9D8B030D-6E8A-4147-A177-3AD203B41FA5}">
                      <a16:colId xmlns:a16="http://schemas.microsoft.com/office/drawing/2014/main" xmlns="" val="20004"/>
                    </a:ext>
                  </a:extLst>
                </a:gridCol>
                <a:gridCol w="748145">
                  <a:extLst>
                    <a:ext uri="{9D8B030D-6E8A-4147-A177-3AD203B41FA5}">
                      <a16:colId xmlns:a16="http://schemas.microsoft.com/office/drawing/2014/main" xmlns="" val="20005"/>
                    </a:ext>
                  </a:extLst>
                </a:gridCol>
                <a:gridCol w="748145">
                  <a:extLst>
                    <a:ext uri="{9D8B030D-6E8A-4147-A177-3AD203B41FA5}">
                      <a16:colId xmlns:a16="http://schemas.microsoft.com/office/drawing/2014/main" xmlns="" val="20006"/>
                    </a:ext>
                  </a:extLst>
                </a:gridCol>
                <a:gridCol w="748145">
                  <a:extLst>
                    <a:ext uri="{9D8B030D-6E8A-4147-A177-3AD203B41FA5}">
                      <a16:colId xmlns:a16="http://schemas.microsoft.com/office/drawing/2014/main" xmlns="" val="20007"/>
                    </a:ext>
                  </a:extLst>
                </a:gridCol>
                <a:gridCol w="748145">
                  <a:extLst>
                    <a:ext uri="{9D8B030D-6E8A-4147-A177-3AD203B41FA5}">
                      <a16:colId xmlns:a16="http://schemas.microsoft.com/office/drawing/2014/main" xmlns="" val="20008"/>
                    </a:ext>
                  </a:extLst>
                </a:gridCol>
                <a:gridCol w="748145">
                  <a:extLst>
                    <a:ext uri="{9D8B030D-6E8A-4147-A177-3AD203B41FA5}">
                      <a16:colId xmlns:a16="http://schemas.microsoft.com/office/drawing/2014/main" xmlns="" val="20009"/>
                    </a:ext>
                  </a:extLst>
                </a:gridCol>
                <a:gridCol w="748145">
                  <a:extLst>
                    <a:ext uri="{9D8B030D-6E8A-4147-A177-3AD203B41FA5}">
                      <a16:colId xmlns:a16="http://schemas.microsoft.com/office/drawing/2014/main" xmlns="" val="20010"/>
                    </a:ext>
                  </a:extLst>
                </a:gridCol>
              </a:tblGrid>
              <a:tr h="468110">
                <a:tc rowSpan="2">
                  <a:txBody>
                    <a:bodyPr/>
                    <a:lstStyle/>
                    <a:p>
                      <a:r>
                        <a:rPr lang="en-US" sz="1400" b="1" kern="1200" dirty="0" err="1" smtClean="0">
                          <a:solidFill>
                            <a:schemeClr val="lt1"/>
                          </a:solidFill>
                          <a:effectLst/>
                          <a:latin typeface="+mn-lt"/>
                          <a:ea typeface="+mn-ea"/>
                          <a:cs typeface="+mn-cs"/>
                        </a:rPr>
                        <a:t>S.No</a:t>
                      </a:r>
                      <a:r>
                        <a:rPr lang="en-US" sz="1400" b="1" kern="1200" dirty="0" smtClean="0">
                          <a:solidFill>
                            <a:schemeClr val="lt1"/>
                          </a:solidFill>
                          <a:effectLst/>
                          <a:latin typeface="+mn-lt"/>
                          <a:ea typeface="+mn-ea"/>
                          <a:cs typeface="+mn-cs"/>
                        </a:rPr>
                        <a:t>.</a:t>
                      </a:r>
                      <a:endParaRPr lang="en-IN" sz="1400" dirty="0"/>
                    </a:p>
                  </a:txBody>
                  <a:tcPr/>
                </a:tc>
                <a:tc rowSpan="2">
                  <a:txBody>
                    <a:bodyPr/>
                    <a:lstStyle/>
                    <a:p>
                      <a:r>
                        <a:rPr lang="en-US" sz="1400" b="1" kern="1200" dirty="0" smtClean="0">
                          <a:solidFill>
                            <a:schemeClr val="lt1"/>
                          </a:solidFill>
                          <a:effectLst/>
                          <a:latin typeface="+mn-lt"/>
                          <a:ea typeface="+mn-ea"/>
                          <a:cs typeface="+mn-cs"/>
                        </a:rPr>
                        <a:t>No. and Name of PC/ AC</a:t>
                      </a:r>
                      <a:endParaRPr lang="en-IN" sz="1400" dirty="0"/>
                    </a:p>
                  </a:txBody>
                  <a:tcPr/>
                </a:tc>
                <a:tc rowSpan="2" gridSpan="2">
                  <a:txBody>
                    <a:bodyPr/>
                    <a:lstStyle/>
                    <a:p>
                      <a:r>
                        <a:rPr lang="en-US" sz="1400" b="1" kern="1200" dirty="0" smtClean="0">
                          <a:solidFill>
                            <a:schemeClr val="lt1"/>
                          </a:solidFill>
                          <a:effectLst/>
                          <a:latin typeface="+mn-lt"/>
                          <a:ea typeface="+mn-ea"/>
                          <a:cs typeface="+mn-cs"/>
                        </a:rPr>
                        <a:t>Number of Postal Ballots received by special messenger from Facilitation Centers </a:t>
                      </a:r>
                      <a:endParaRPr lang="en-IN" sz="1400" dirty="0"/>
                    </a:p>
                  </a:txBody>
                  <a:tcPr/>
                </a:tc>
                <a:tc rowSpan="2" hMerge="1">
                  <a:txBody>
                    <a:bodyPr/>
                    <a:lstStyle/>
                    <a:p>
                      <a:endParaRPr lang="en-IN" dirty="0"/>
                    </a:p>
                  </a:txBody>
                  <a:tcPr/>
                </a:tc>
                <a:tc gridSpan="5">
                  <a:txBody>
                    <a:bodyPr/>
                    <a:lstStyle/>
                    <a:p>
                      <a:r>
                        <a:rPr lang="en-US" sz="1400" b="1" kern="1200" dirty="0" smtClean="0">
                          <a:solidFill>
                            <a:schemeClr val="lt1"/>
                          </a:solidFill>
                          <a:effectLst/>
                          <a:latin typeface="+mn-lt"/>
                          <a:ea typeface="+mn-ea"/>
                          <a:cs typeface="+mn-cs"/>
                        </a:rPr>
                        <a:t>Number of Postal ballots received by Post </a:t>
                      </a:r>
                      <a:endParaRPr lang="en-IN" sz="1400" dirty="0"/>
                    </a:p>
                  </a:txBody>
                  <a:tcPr/>
                </a:tc>
                <a:tc hMerge="1">
                  <a:txBody>
                    <a:bodyPr/>
                    <a:lstStyle/>
                    <a:p>
                      <a:endParaRPr lang="en-IN" dirty="0"/>
                    </a:p>
                  </a:txBody>
                  <a:tcPr/>
                </a:tc>
                <a:tc hMerge="1">
                  <a:txBody>
                    <a:bodyPr/>
                    <a:lstStyle/>
                    <a:p>
                      <a:endParaRPr lang="en-IN"/>
                    </a:p>
                  </a:txBody>
                  <a:tcPr/>
                </a:tc>
                <a:tc hMerge="1">
                  <a:txBody>
                    <a:bodyPr/>
                    <a:lstStyle/>
                    <a:p>
                      <a:endParaRPr lang="en-IN" dirty="0"/>
                    </a:p>
                  </a:txBody>
                  <a:tcPr/>
                </a:tc>
                <a:tc hMerge="1">
                  <a:txBody>
                    <a:bodyPr/>
                    <a:lstStyle/>
                    <a:p>
                      <a:endParaRPr lang="en-IN" dirty="0"/>
                    </a:p>
                  </a:txBody>
                  <a:tcPr/>
                </a:tc>
                <a:tc rowSpan="2" gridSpan="2">
                  <a:txBody>
                    <a:bodyPr/>
                    <a:lstStyle/>
                    <a:p>
                      <a:r>
                        <a:rPr lang="en-US" sz="1400" b="1" kern="1200" dirty="0" smtClean="0">
                          <a:solidFill>
                            <a:schemeClr val="lt1"/>
                          </a:solidFill>
                          <a:effectLst/>
                          <a:latin typeface="+mn-lt"/>
                          <a:ea typeface="+mn-ea"/>
                          <a:cs typeface="+mn-cs"/>
                        </a:rPr>
                        <a:t>Total Postal Ballots Received (Including by special messenger from facilitation centers and by post)</a:t>
                      </a:r>
                      <a:endParaRPr lang="en-IN" sz="1800" dirty="0"/>
                    </a:p>
                  </a:txBody>
                  <a:tcPr/>
                </a:tc>
                <a:tc rowSpan="2" hMerge="1">
                  <a:txBody>
                    <a:bodyPr/>
                    <a:lstStyle/>
                    <a:p>
                      <a:endParaRPr lang="en-IN" dirty="0"/>
                    </a:p>
                  </a:txBody>
                  <a:tcPr/>
                </a:tc>
                <a:extLst>
                  <a:ext uri="{0D108BD9-81ED-4DB2-BD59-A6C34878D82A}">
                    <a16:rowId xmlns:a16="http://schemas.microsoft.com/office/drawing/2014/main" xmlns="" val="10000"/>
                  </a:ext>
                </a:extLst>
              </a:tr>
              <a:tr h="1801901">
                <a:tc vMerge="1">
                  <a:txBody>
                    <a:bodyPr/>
                    <a:lstStyle/>
                    <a:p>
                      <a:endParaRPr lang="en-IN"/>
                    </a:p>
                  </a:txBody>
                  <a:tcPr/>
                </a:tc>
                <a:tc vMerge="1">
                  <a:txBody>
                    <a:bodyPr/>
                    <a:lstStyle/>
                    <a:p>
                      <a:endParaRPr lang="en-IN"/>
                    </a:p>
                  </a:txBody>
                  <a:tcPr/>
                </a:tc>
                <a:tc gridSpan="2" vMerge="1">
                  <a:txBody>
                    <a:bodyPr/>
                    <a:lstStyle/>
                    <a:p>
                      <a:endParaRPr lang="en-IN"/>
                    </a:p>
                  </a:txBody>
                  <a:tcPr/>
                </a:tc>
                <a:tc hMerge="1" vMerge="1">
                  <a:txBody>
                    <a:bodyPr/>
                    <a:lstStyle/>
                    <a:p>
                      <a:endParaRPr lang="en-IN"/>
                    </a:p>
                  </a:txBody>
                  <a:tcPr/>
                </a:tc>
                <a:tc gridSpan="2">
                  <a:txBody>
                    <a:bodyPr/>
                    <a:lstStyle/>
                    <a:p>
                      <a:r>
                        <a:rPr lang="en-US" sz="1400" kern="1200" dirty="0" smtClean="0">
                          <a:solidFill>
                            <a:schemeClr val="dk1"/>
                          </a:solidFill>
                          <a:effectLst/>
                          <a:latin typeface="+mn-lt"/>
                          <a:ea typeface="+mn-ea"/>
                          <a:cs typeface="+mn-cs"/>
                        </a:rPr>
                        <a:t>From service voters</a:t>
                      </a:r>
                      <a:endParaRPr lang="en-IN" sz="1400" dirty="0"/>
                    </a:p>
                  </a:txBody>
                  <a:tcPr/>
                </a:tc>
                <a:tc hMerge="1">
                  <a:txBody>
                    <a:bodyPr/>
                    <a:lstStyle/>
                    <a:p>
                      <a:endParaRPr lang="en-IN" dirty="0"/>
                    </a:p>
                  </a:txBody>
                  <a:tcPr/>
                </a:tc>
                <a:tc gridSpan="3">
                  <a:txBody>
                    <a:bodyPr/>
                    <a:lstStyle/>
                    <a:p>
                      <a:r>
                        <a:rPr lang="en-US" sz="1400" kern="1200" dirty="0" smtClean="0">
                          <a:solidFill>
                            <a:schemeClr val="dk1"/>
                          </a:solidFill>
                          <a:effectLst/>
                          <a:latin typeface="+mn-lt"/>
                          <a:ea typeface="+mn-ea"/>
                          <a:cs typeface="+mn-cs"/>
                        </a:rPr>
                        <a:t>For voters on election duty and others</a:t>
                      </a:r>
                      <a:endParaRPr lang="en-IN" sz="1400" dirty="0"/>
                    </a:p>
                  </a:txBody>
                  <a:tcPr/>
                </a:tc>
                <a:tc hMerge="1">
                  <a:txBody>
                    <a:bodyPr/>
                    <a:lstStyle/>
                    <a:p>
                      <a:endParaRPr lang="en-IN" dirty="0"/>
                    </a:p>
                  </a:txBody>
                  <a:tcPr/>
                </a:tc>
                <a:tc hMerge="1">
                  <a:txBody>
                    <a:bodyPr/>
                    <a:lstStyle/>
                    <a:p>
                      <a:endParaRPr lang="en-IN" dirty="0"/>
                    </a:p>
                  </a:txBody>
                  <a:tcPr/>
                </a:tc>
                <a:tc gridSpan="2" vMerge="1">
                  <a:txBody>
                    <a:bodyPr/>
                    <a:lstStyle/>
                    <a:p>
                      <a:endParaRPr lang="en-IN"/>
                    </a:p>
                  </a:txBody>
                  <a:tcPr/>
                </a:tc>
                <a:tc hMerge="1" vMerge="1">
                  <a:txBody>
                    <a:bodyPr/>
                    <a:lstStyle/>
                    <a:p>
                      <a:endParaRPr lang="en-IN"/>
                    </a:p>
                  </a:txBody>
                  <a:tcPr/>
                </a:tc>
                <a:extLst>
                  <a:ext uri="{0D108BD9-81ED-4DB2-BD59-A6C34878D82A}">
                    <a16:rowId xmlns:a16="http://schemas.microsoft.com/office/drawing/2014/main" xmlns="" val="10001"/>
                  </a:ext>
                </a:extLst>
              </a:tr>
              <a:tr h="1462041">
                <a:tc>
                  <a:txBody>
                    <a:bodyPr/>
                    <a:lstStyle/>
                    <a:p>
                      <a:endParaRPr lang="en-IN" sz="1800"/>
                    </a:p>
                  </a:txBody>
                  <a:tcPr/>
                </a:tc>
                <a:tc>
                  <a:txBody>
                    <a:bodyPr/>
                    <a:lstStyle/>
                    <a:p>
                      <a:endParaRPr lang="en-IN" sz="1800"/>
                    </a:p>
                  </a:txBody>
                  <a:tcPr/>
                </a:tc>
                <a:tc>
                  <a:txBody>
                    <a:bodyPr/>
                    <a:lstStyle/>
                    <a:p>
                      <a:r>
                        <a:rPr lang="en-US" sz="1400" kern="1200" dirty="0" smtClean="0">
                          <a:solidFill>
                            <a:schemeClr val="dk1"/>
                          </a:solidFill>
                          <a:effectLst/>
                          <a:latin typeface="+mn-lt"/>
                          <a:ea typeface="+mn-ea"/>
                          <a:cs typeface="+mn-cs"/>
                        </a:rPr>
                        <a:t>Received on Date</a:t>
                      </a:r>
                      <a:endParaRPr lang="en-IN" sz="1400" dirty="0"/>
                    </a:p>
                  </a:txBody>
                  <a:tcPr/>
                </a:tc>
                <a:tc>
                  <a:txBody>
                    <a:bodyPr/>
                    <a:lstStyle/>
                    <a:p>
                      <a:r>
                        <a:rPr lang="en-US" sz="1400" kern="1200" dirty="0" smtClean="0">
                          <a:solidFill>
                            <a:schemeClr val="dk1"/>
                          </a:solidFill>
                          <a:effectLst/>
                          <a:latin typeface="+mn-lt"/>
                          <a:ea typeface="+mn-ea"/>
                          <a:cs typeface="+mn-cs"/>
                        </a:rPr>
                        <a:t>Received cumulative till date</a:t>
                      </a:r>
                      <a:endParaRPr lang="en-IN" sz="1400" dirty="0"/>
                    </a:p>
                  </a:txBody>
                  <a:tcPr/>
                </a:tc>
                <a:tc>
                  <a:txBody>
                    <a:bodyPr/>
                    <a:lstStyle/>
                    <a:p>
                      <a:r>
                        <a:rPr lang="en-US" sz="1400" kern="1200" dirty="0" smtClean="0">
                          <a:solidFill>
                            <a:schemeClr val="dk1"/>
                          </a:solidFill>
                          <a:effectLst/>
                          <a:latin typeface="+mn-lt"/>
                          <a:ea typeface="+mn-ea"/>
                          <a:cs typeface="+mn-cs"/>
                        </a:rPr>
                        <a:t>Received on Date</a:t>
                      </a:r>
                      <a:endParaRPr lang="en-IN" sz="1400" dirty="0"/>
                    </a:p>
                  </a:txBody>
                  <a:tcPr/>
                </a:tc>
                <a:tc gridSpan="2">
                  <a:txBody>
                    <a:bodyPr/>
                    <a:lstStyle/>
                    <a:p>
                      <a:r>
                        <a:rPr lang="en-US" sz="1400" kern="1200" dirty="0" smtClean="0">
                          <a:solidFill>
                            <a:schemeClr val="dk1"/>
                          </a:solidFill>
                          <a:effectLst/>
                          <a:latin typeface="+mn-lt"/>
                          <a:ea typeface="+mn-ea"/>
                          <a:cs typeface="+mn-cs"/>
                        </a:rPr>
                        <a:t>Received cumulative till date</a:t>
                      </a:r>
                      <a:endParaRPr lang="en-IN" sz="1400" dirty="0"/>
                    </a:p>
                  </a:txBody>
                  <a:tcPr/>
                </a:tc>
                <a:tc hMerge="1">
                  <a:txBody>
                    <a:bodyPr/>
                    <a:lstStyle/>
                    <a:p>
                      <a:endParaRPr lang="en-IN"/>
                    </a:p>
                  </a:txBody>
                  <a:tcPr/>
                </a:tc>
                <a:tc>
                  <a:txBody>
                    <a:bodyPr/>
                    <a:lstStyle/>
                    <a:p>
                      <a:r>
                        <a:rPr lang="en-US" sz="1400" kern="1200" dirty="0" smtClean="0">
                          <a:solidFill>
                            <a:schemeClr val="dk1"/>
                          </a:solidFill>
                          <a:effectLst/>
                          <a:latin typeface="+mn-lt"/>
                          <a:ea typeface="+mn-ea"/>
                          <a:cs typeface="+mn-cs"/>
                        </a:rPr>
                        <a:t>Received on Date</a:t>
                      </a:r>
                      <a:endParaRPr lang="en-IN" sz="1400" dirty="0"/>
                    </a:p>
                  </a:txBody>
                  <a:tcPr/>
                </a:tc>
                <a:tc>
                  <a:txBody>
                    <a:bodyPr/>
                    <a:lstStyle/>
                    <a:p>
                      <a:r>
                        <a:rPr lang="en-US" sz="1400" kern="1200" dirty="0" smtClean="0">
                          <a:solidFill>
                            <a:schemeClr val="dk1"/>
                          </a:solidFill>
                          <a:effectLst/>
                          <a:latin typeface="+mn-lt"/>
                          <a:ea typeface="+mn-ea"/>
                          <a:cs typeface="+mn-cs"/>
                        </a:rPr>
                        <a:t>Received cumulative till date</a:t>
                      </a:r>
                      <a:endParaRPr lang="en-IN" sz="1400" dirty="0"/>
                    </a:p>
                  </a:txBody>
                  <a:tcPr/>
                </a:tc>
                <a:tc>
                  <a:txBody>
                    <a:bodyPr/>
                    <a:lstStyle/>
                    <a:p>
                      <a:r>
                        <a:rPr lang="en-US" sz="1400" kern="1200" dirty="0" smtClean="0">
                          <a:solidFill>
                            <a:schemeClr val="dk1"/>
                          </a:solidFill>
                          <a:effectLst/>
                          <a:latin typeface="+mn-lt"/>
                          <a:ea typeface="+mn-ea"/>
                          <a:cs typeface="+mn-cs"/>
                        </a:rPr>
                        <a:t>Received on Date</a:t>
                      </a:r>
                      <a:endParaRPr lang="en-IN" sz="1400" dirty="0"/>
                    </a:p>
                  </a:txBody>
                  <a:tcPr/>
                </a:tc>
                <a:tc>
                  <a:txBody>
                    <a:bodyPr/>
                    <a:lstStyle/>
                    <a:p>
                      <a:r>
                        <a:rPr lang="en-US" sz="1400" kern="1200" dirty="0" smtClean="0">
                          <a:solidFill>
                            <a:schemeClr val="dk1"/>
                          </a:solidFill>
                          <a:effectLst/>
                          <a:latin typeface="+mn-lt"/>
                          <a:ea typeface="+mn-ea"/>
                          <a:cs typeface="+mn-cs"/>
                        </a:rPr>
                        <a:t>Received cumulative till date</a:t>
                      </a:r>
                      <a:endParaRPr lang="en-IN" sz="1400" dirty="0"/>
                    </a:p>
                  </a:txBody>
                  <a:tcPr/>
                </a:tc>
                <a:extLst>
                  <a:ext uri="{0D108BD9-81ED-4DB2-BD59-A6C34878D82A}">
                    <a16:rowId xmlns:a16="http://schemas.microsoft.com/office/drawing/2014/main" xmlns="" val="10002"/>
                  </a:ext>
                </a:extLst>
              </a:tr>
              <a:tr h="468110">
                <a:tc>
                  <a:txBody>
                    <a:bodyPr/>
                    <a:lstStyle/>
                    <a:p>
                      <a:endParaRPr lang="en-IN" sz="1800"/>
                    </a:p>
                  </a:txBody>
                  <a:tcPr/>
                </a:tc>
                <a:tc>
                  <a:txBody>
                    <a:bodyPr/>
                    <a:lstStyle/>
                    <a:p>
                      <a:endParaRPr lang="en-IN" sz="1800"/>
                    </a:p>
                  </a:txBody>
                  <a:tcPr/>
                </a:tc>
                <a:tc>
                  <a:txBody>
                    <a:bodyPr/>
                    <a:lstStyle/>
                    <a:p>
                      <a:endParaRPr lang="en-IN" sz="1800"/>
                    </a:p>
                  </a:txBody>
                  <a:tcPr/>
                </a:tc>
                <a:tc>
                  <a:txBody>
                    <a:bodyPr/>
                    <a:lstStyle/>
                    <a:p>
                      <a:endParaRPr lang="en-IN" sz="1800"/>
                    </a:p>
                  </a:txBody>
                  <a:tcPr/>
                </a:tc>
                <a:tc>
                  <a:txBody>
                    <a:bodyPr/>
                    <a:lstStyle/>
                    <a:p>
                      <a:endParaRPr lang="en-IN" sz="1800"/>
                    </a:p>
                  </a:txBody>
                  <a:tcPr/>
                </a:tc>
                <a:tc gridSpan="2">
                  <a:txBody>
                    <a:bodyPr/>
                    <a:lstStyle/>
                    <a:p>
                      <a:endParaRPr lang="en-IN" sz="1800" dirty="0"/>
                    </a:p>
                  </a:txBody>
                  <a:tcPr/>
                </a:tc>
                <a:tc hMerge="1">
                  <a:txBody>
                    <a:bodyPr/>
                    <a:lstStyle/>
                    <a:p>
                      <a:endParaRPr lang="en-IN"/>
                    </a:p>
                  </a:txBody>
                  <a:tcPr/>
                </a:tc>
                <a:tc>
                  <a:txBody>
                    <a:bodyPr/>
                    <a:lstStyle/>
                    <a:p>
                      <a:endParaRPr lang="en-IN" sz="1800" dirty="0"/>
                    </a:p>
                  </a:txBody>
                  <a:tcPr/>
                </a:tc>
                <a:tc>
                  <a:txBody>
                    <a:bodyPr/>
                    <a:lstStyle/>
                    <a:p>
                      <a:endParaRPr lang="en-IN" sz="1800"/>
                    </a:p>
                  </a:txBody>
                  <a:tcPr/>
                </a:tc>
                <a:tc>
                  <a:txBody>
                    <a:bodyPr/>
                    <a:lstStyle/>
                    <a:p>
                      <a:endParaRPr lang="en-IN" sz="1800"/>
                    </a:p>
                  </a:txBody>
                  <a:tcPr/>
                </a:tc>
                <a:tc>
                  <a:txBody>
                    <a:bodyPr/>
                    <a:lstStyle/>
                    <a:p>
                      <a:endParaRPr lang="en-IN" sz="1800"/>
                    </a:p>
                  </a:txBody>
                  <a:tcPr/>
                </a:tc>
                <a:extLst>
                  <a:ext uri="{0D108BD9-81ED-4DB2-BD59-A6C34878D82A}">
                    <a16:rowId xmlns:a16="http://schemas.microsoft.com/office/drawing/2014/main" xmlns="" val="10003"/>
                  </a:ext>
                </a:extLst>
              </a:tr>
              <a:tr h="468110">
                <a:tc>
                  <a:txBody>
                    <a:bodyPr/>
                    <a:lstStyle/>
                    <a:p>
                      <a:endParaRPr lang="en-IN" sz="1800"/>
                    </a:p>
                  </a:txBody>
                  <a:tcPr/>
                </a:tc>
                <a:tc>
                  <a:txBody>
                    <a:bodyPr/>
                    <a:lstStyle/>
                    <a:p>
                      <a:endParaRPr lang="en-IN" sz="1800"/>
                    </a:p>
                  </a:txBody>
                  <a:tcPr/>
                </a:tc>
                <a:tc>
                  <a:txBody>
                    <a:bodyPr/>
                    <a:lstStyle/>
                    <a:p>
                      <a:endParaRPr lang="en-IN" sz="1800"/>
                    </a:p>
                  </a:txBody>
                  <a:tcPr/>
                </a:tc>
                <a:tc>
                  <a:txBody>
                    <a:bodyPr/>
                    <a:lstStyle/>
                    <a:p>
                      <a:endParaRPr lang="en-IN" sz="1800"/>
                    </a:p>
                  </a:txBody>
                  <a:tcPr/>
                </a:tc>
                <a:tc>
                  <a:txBody>
                    <a:bodyPr/>
                    <a:lstStyle/>
                    <a:p>
                      <a:endParaRPr lang="en-IN" sz="1800"/>
                    </a:p>
                  </a:txBody>
                  <a:tcPr/>
                </a:tc>
                <a:tc gridSpan="2">
                  <a:txBody>
                    <a:bodyPr/>
                    <a:lstStyle/>
                    <a:p>
                      <a:endParaRPr lang="en-IN" sz="1800"/>
                    </a:p>
                  </a:txBody>
                  <a:tcPr/>
                </a:tc>
                <a:tc hMerge="1">
                  <a:txBody>
                    <a:bodyPr/>
                    <a:lstStyle/>
                    <a:p>
                      <a:endParaRPr lang="en-IN"/>
                    </a:p>
                  </a:txBody>
                  <a:tcPr/>
                </a:tc>
                <a:tc>
                  <a:txBody>
                    <a:bodyPr/>
                    <a:lstStyle/>
                    <a:p>
                      <a:endParaRPr lang="en-IN" sz="1800" dirty="0"/>
                    </a:p>
                  </a:txBody>
                  <a:tcPr/>
                </a:tc>
                <a:tc>
                  <a:txBody>
                    <a:bodyPr/>
                    <a:lstStyle/>
                    <a:p>
                      <a:endParaRPr lang="en-IN" sz="1800" dirty="0"/>
                    </a:p>
                  </a:txBody>
                  <a:tcPr/>
                </a:tc>
                <a:tc>
                  <a:txBody>
                    <a:bodyPr/>
                    <a:lstStyle/>
                    <a:p>
                      <a:endParaRPr lang="en-IN" sz="1800"/>
                    </a:p>
                  </a:txBody>
                  <a:tcPr/>
                </a:tc>
                <a:tc>
                  <a:txBody>
                    <a:bodyPr/>
                    <a:lstStyle/>
                    <a:p>
                      <a:endParaRPr lang="en-IN" sz="1800"/>
                    </a:p>
                  </a:txBody>
                  <a:tcPr/>
                </a:tc>
                <a:extLst>
                  <a:ext uri="{0D108BD9-81ED-4DB2-BD59-A6C34878D82A}">
                    <a16:rowId xmlns:a16="http://schemas.microsoft.com/office/drawing/2014/main" xmlns="" val="10004"/>
                  </a:ext>
                </a:extLst>
              </a:tr>
              <a:tr h="468110">
                <a:tc>
                  <a:txBody>
                    <a:bodyPr/>
                    <a:lstStyle/>
                    <a:p>
                      <a:endParaRPr lang="en-IN" sz="1800"/>
                    </a:p>
                  </a:txBody>
                  <a:tcPr/>
                </a:tc>
                <a:tc>
                  <a:txBody>
                    <a:bodyPr/>
                    <a:lstStyle/>
                    <a:p>
                      <a:endParaRPr lang="en-IN" sz="1800"/>
                    </a:p>
                  </a:txBody>
                  <a:tcPr/>
                </a:tc>
                <a:tc>
                  <a:txBody>
                    <a:bodyPr/>
                    <a:lstStyle/>
                    <a:p>
                      <a:endParaRPr lang="en-IN" sz="1800"/>
                    </a:p>
                  </a:txBody>
                  <a:tcPr/>
                </a:tc>
                <a:tc>
                  <a:txBody>
                    <a:bodyPr/>
                    <a:lstStyle/>
                    <a:p>
                      <a:endParaRPr lang="en-IN" sz="1800"/>
                    </a:p>
                  </a:txBody>
                  <a:tcPr/>
                </a:tc>
                <a:tc>
                  <a:txBody>
                    <a:bodyPr/>
                    <a:lstStyle/>
                    <a:p>
                      <a:endParaRPr lang="en-IN" sz="1800"/>
                    </a:p>
                  </a:txBody>
                  <a:tcPr/>
                </a:tc>
                <a:tc gridSpan="2">
                  <a:txBody>
                    <a:bodyPr/>
                    <a:lstStyle/>
                    <a:p>
                      <a:endParaRPr lang="en-IN" sz="1800" dirty="0"/>
                    </a:p>
                  </a:txBody>
                  <a:tcPr/>
                </a:tc>
                <a:tc hMerge="1">
                  <a:txBody>
                    <a:bodyPr/>
                    <a:lstStyle/>
                    <a:p>
                      <a:endParaRPr lang="en-IN"/>
                    </a:p>
                  </a:txBody>
                  <a:tcPr/>
                </a:tc>
                <a:tc>
                  <a:txBody>
                    <a:bodyPr/>
                    <a:lstStyle/>
                    <a:p>
                      <a:endParaRPr lang="en-IN" sz="1800"/>
                    </a:p>
                  </a:txBody>
                  <a:tcPr/>
                </a:tc>
                <a:tc>
                  <a:txBody>
                    <a:bodyPr/>
                    <a:lstStyle/>
                    <a:p>
                      <a:endParaRPr lang="en-IN" sz="1800" dirty="0"/>
                    </a:p>
                  </a:txBody>
                  <a:tcPr/>
                </a:tc>
                <a:tc>
                  <a:txBody>
                    <a:bodyPr/>
                    <a:lstStyle/>
                    <a:p>
                      <a:endParaRPr lang="en-IN" sz="1800"/>
                    </a:p>
                  </a:txBody>
                  <a:tcPr/>
                </a:tc>
                <a:tc>
                  <a:txBody>
                    <a:bodyPr/>
                    <a:lstStyle/>
                    <a:p>
                      <a:endParaRPr lang="en-IN" sz="1800"/>
                    </a:p>
                  </a:txBody>
                  <a:tcPr/>
                </a:tc>
                <a:extLst>
                  <a:ext uri="{0D108BD9-81ED-4DB2-BD59-A6C34878D82A}">
                    <a16:rowId xmlns:a16="http://schemas.microsoft.com/office/drawing/2014/main" xmlns="" val="10005"/>
                  </a:ext>
                </a:extLst>
              </a:tr>
              <a:tr h="731020">
                <a:tc gridSpan="2">
                  <a:txBody>
                    <a:bodyPr/>
                    <a:lstStyle/>
                    <a:p>
                      <a:r>
                        <a:rPr lang="en-US" sz="1600" kern="1200" dirty="0" smtClean="0">
                          <a:solidFill>
                            <a:schemeClr val="dk1"/>
                          </a:solidFill>
                          <a:effectLst/>
                          <a:latin typeface="+mn-lt"/>
                          <a:ea typeface="+mn-ea"/>
                          <a:cs typeface="+mn-cs"/>
                        </a:rPr>
                        <a:t>Total for the constituency</a:t>
                      </a:r>
                      <a:endParaRPr lang="en-IN" sz="1600" dirty="0"/>
                    </a:p>
                  </a:txBody>
                  <a:tcPr/>
                </a:tc>
                <a:tc hMerge="1">
                  <a:txBody>
                    <a:bodyPr/>
                    <a:lstStyle/>
                    <a:p>
                      <a:endParaRPr lang="en-IN" dirty="0"/>
                    </a:p>
                  </a:txBody>
                  <a:tcPr/>
                </a:tc>
                <a:tc>
                  <a:txBody>
                    <a:bodyPr/>
                    <a:lstStyle/>
                    <a:p>
                      <a:endParaRPr lang="en-IN" sz="1800"/>
                    </a:p>
                  </a:txBody>
                  <a:tcPr/>
                </a:tc>
                <a:tc>
                  <a:txBody>
                    <a:bodyPr/>
                    <a:lstStyle/>
                    <a:p>
                      <a:endParaRPr lang="en-IN" sz="1800"/>
                    </a:p>
                  </a:txBody>
                  <a:tcPr/>
                </a:tc>
                <a:tc>
                  <a:txBody>
                    <a:bodyPr/>
                    <a:lstStyle/>
                    <a:p>
                      <a:endParaRPr lang="en-IN" sz="1800"/>
                    </a:p>
                  </a:txBody>
                  <a:tcPr/>
                </a:tc>
                <a:tc gridSpan="2">
                  <a:txBody>
                    <a:bodyPr/>
                    <a:lstStyle/>
                    <a:p>
                      <a:endParaRPr lang="en-IN" sz="1800"/>
                    </a:p>
                  </a:txBody>
                  <a:tcPr/>
                </a:tc>
                <a:tc hMerge="1">
                  <a:txBody>
                    <a:bodyPr/>
                    <a:lstStyle/>
                    <a:p>
                      <a:endParaRPr lang="en-IN"/>
                    </a:p>
                  </a:txBody>
                  <a:tcPr/>
                </a:tc>
                <a:tc>
                  <a:txBody>
                    <a:bodyPr/>
                    <a:lstStyle/>
                    <a:p>
                      <a:endParaRPr lang="en-IN" sz="1800"/>
                    </a:p>
                  </a:txBody>
                  <a:tcPr/>
                </a:tc>
                <a:tc>
                  <a:txBody>
                    <a:bodyPr/>
                    <a:lstStyle/>
                    <a:p>
                      <a:endParaRPr lang="en-IN" sz="1800" dirty="0"/>
                    </a:p>
                  </a:txBody>
                  <a:tcPr/>
                </a:tc>
                <a:tc>
                  <a:txBody>
                    <a:bodyPr/>
                    <a:lstStyle/>
                    <a:p>
                      <a:endParaRPr lang="en-IN" sz="1800"/>
                    </a:p>
                  </a:txBody>
                  <a:tcPr/>
                </a:tc>
                <a:tc>
                  <a:txBody>
                    <a:bodyPr/>
                    <a:lstStyle/>
                    <a:p>
                      <a:endParaRPr lang="en-IN" sz="1800" dirty="0"/>
                    </a:p>
                  </a:txBody>
                  <a:tcPr/>
                </a:tc>
                <a:extLst>
                  <a:ext uri="{0D108BD9-81ED-4DB2-BD59-A6C34878D82A}">
                    <a16:rowId xmlns:a16="http://schemas.microsoft.com/office/drawing/2014/main" xmlns="" val="10006"/>
                  </a:ext>
                </a:extLst>
              </a:tr>
            </a:tbl>
          </a:graphicData>
        </a:graphic>
      </p:graphicFrame>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pPr algn="ctr" fontAlgn="auto">
              <a:spcBef>
                <a:spcPts val="0"/>
              </a:spcBef>
              <a:spcAft>
                <a:spcPts val="0"/>
              </a:spcAft>
              <a:defRPr/>
            </a:pPr>
            <a:r>
              <a:rPr lang="en-US" sz="1800" b="1" dirty="0" smtClean="0"/>
              <a:t>[FORM 12] </a:t>
            </a:r>
            <a:endParaRPr lang="en-IN" sz="1800" dirty="0" smtClean="0"/>
          </a:p>
          <a:p>
            <a:pPr algn="ctr" fontAlgn="auto">
              <a:spcBef>
                <a:spcPts val="0"/>
              </a:spcBef>
              <a:spcAft>
                <a:spcPts val="0"/>
              </a:spcAft>
              <a:defRPr/>
            </a:pPr>
            <a:r>
              <a:rPr lang="en-US" sz="1800" dirty="0" smtClean="0"/>
              <a:t>(</a:t>
            </a:r>
            <a:r>
              <a:rPr lang="en-US" sz="1800" i="1" dirty="0" smtClean="0"/>
              <a:t>See </a:t>
            </a:r>
            <a:r>
              <a:rPr lang="en-US" sz="1800" dirty="0" smtClean="0"/>
              <a:t>rules 19 and 20) </a:t>
            </a:r>
            <a:endParaRPr lang="en-IN" sz="1800" dirty="0" smtClean="0"/>
          </a:p>
          <a:p>
            <a:pPr algn="ctr" fontAlgn="auto">
              <a:spcBef>
                <a:spcPts val="0"/>
              </a:spcBef>
              <a:spcAft>
                <a:spcPts val="0"/>
              </a:spcAft>
              <a:defRPr/>
            </a:pPr>
            <a:r>
              <a:rPr lang="en-US" sz="1800" dirty="0" smtClean="0"/>
              <a:t> </a:t>
            </a:r>
            <a:r>
              <a:rPr lang="en-US" sz="1800" b="1" dirty="0" smtClean="0"/>
              <a:t>LETTER OF INTIMATION TO RETURNING OFFICER </a:t>
            </a:r>
            <a:endParaRPr lang="en-IN" sz="1800" dirty="0" smtClean="0"/>
          </a:p>
          <a:p>
            <a:pPr fontAlgn="auto">
              <a:spcBef>
                <a:spcPts val="0"/>
              </a:spcBef>
              <a:spcAft>
                <a:spcPts val="0"/>
              </a:spcAft>
              <a:defRPr/>
            </a:pPr>
            <a:r>
              <a:rPr lang="en-US" sz="1800" dirty="0" smtClean="0"/>
              <a:t> To </a:t>
            </a:r>
            <a:endParaRPr lang="en-IN" sz="1800" dirty="0" smtClean="0"/>
          </a:p>
          <a:p>
            <a:pPr fontAlgn="auto">
              <a:spcBef>
                <a:spcPts val="0"/>
              </a:spcBef>
              <a:spcAft>
                <a:spcPts val="0"/>
              </a:spcAft>
              <a:defRPr/>
            </a:pPr>
            <a:r>
              <a:rPr lang="en-US" sz="1800" dirty="0" smtClean="0"/>
              <a:t>The Returning Officer for…………… </a:t>
            </a:r>
            <a:endParaRPr lang="en-IN" sz="1800" dirty="0" smtClean="0"/>
          </a:p>
          <a:p>
            <a:pPr fontAlgn="auto">
              <a:spcBef>
                <a:spcPts val="0"/>
              </a:spcBef>
              <a:spcAft>
                <a:spcPts val="0"/>
              </a:spcAft>
              <a:defRPr/>
            </a:pPr>
            <a:r>
              <a:rPr lang="en-US" sz="1800" dirty="0" smtClean="0"/>
              <a:t>Assembly/Parliamentary constituency,</a:t>
            </a:r>
            <a:endParaRPr lang="en-IN" sz="1800" dirty="0" smtClean="0"/>
          </a:p>
          <a:p>
            <a:pPr fontAlgn="auto">
              <a:spcBef>
                <a:spcPts val="0"/>
              </a:spcBef>
              <a:spcAft>
                <a:spcPts val="0"/>
              </a:spcAft>
              <a:defRPr/>
            </a:pPr>
            <a:r>
              <a:rPr lang="en-US" sz="1800" dirty="0" smtClean="0"/>
              <a:t>PIN _____________.</a:t>
            </a:r>
            <a:endParaRPr lang="en-IN" sz="1800" dirty="0" smtClean="0"/>
          </a:p>
          <a:p>
            <a:pPr fontAlgn="auto">
              <a:spcBef>
                <a:spcPts val="0"/>
              </a:spcBef>
              <a:spcAft>
                <a:spcPts val="0"/>
              </a:spcAft>
              <a:defRPr/>
            </a:pPr>
            <a:r>
              <a:rPr lang="en-US" sz="1800" dirty="0" smtClean="0"/>
              <a:t> </a:t>
            </a:r>
            <a:endParaRPr lang="en-IN" sz="1800" dirty="0" smtClean="0"/>
          </a:p>
          <a:p>
            <a:pPr fontAlgn="auto">
              <a:spcBef>
                <a:spcPts val="0"/>
              </a:spcBef>
              <a:spcAft>
                <a:spcPts val="0"/>
              </a:spcAft>
              <a:defRPr/>
            </a:pPr>
            <a:r>
              <a:rPr lang="en-US" sz="1800" dirty="0" smtClean="0"/>
              <a:t> Sir, </a:t>
            </a:r>
            <a:endParaRPr lang="en-IN" sz="1800" dirty="0" smtClean="0"/>
          </a:p>
          <a:p>
            <a:pPr algn="just" fontAlgn="auto">
              <a:spcBef>
                <a:spcPts val="0"/>
              </a:spcBef>
              <a:spcAft>
                <a:spcPts val="0"/>
              </a:spcAft>
              <a:defRPr/>
            </a:pPr>
            <a:r>
              <a:rPr lang="en-US" sz="1800" dirty="0" smtClean="0"/>
              <a:t>I intend to cast my vote by post at the ensuing election to the Legislative  Assembly /House of the People from the  ..................................Assembly/Parliamentary constituency. </a:t>
            </a:r>
            <a:endParaRPr lang="en-IN" sz="1800" dirty="0" smtClean="0"/>
          </a:p>
          <a:p>
            <a:pPr fontAlgn="auto">
              <a:spcBef>
                <a:spcPts val="0"/>
              </a:spcBef>
              <a:spcAft>
                <a:spcPts val="0"/>
              </a:spcAft>
              <a:defRPr/>
            </a:pPr>
            <a:r>
              <a:rPr lang="en-US" sz="1800" dirty="0" smtClean="0"/>
              <a:t> </a:t>
            </a:r>
            <a:endParaRPr lang="en-IN" sz="1800" dirty="0" smtClean="0"/>
          </a:p>
          <a:p>
            <a:pPr algn="just" fontAlgn="auto">
              <a:spcBef>
                <a:spcPts val="0"/>
              </a:spcBef>
              <a:spcAft>
                <a:spcPts val="0"/>
              </a:spcAft>
              <a:defRPr/>
            </a:pPr>
            <a:r>
              <a:rPr lang="en-US" sz="1800" dirty="0" smtClean="0"/>
              <a:t>My name is entered at </a:t>
            </a:r>
            <a:r>
              <a:rPr lang="en-US" sz="1800" dirty="0" err="1" smtClean="0"/>
              <a:t>S.No</a:t>
            </a:r>
            <a:r>
              <a:rPr lang="en-US" sz="1800" dirty="0" smtClean="0"/>
              <a:t>...........in Part No............. of the electoral roll for ………............. Assembly constituency comprised within......................Parliamentary constituency. </a:t>
            </a:r>
            <a:endParaRPr lang="en-IN" sz="1800" dirty="0" smtClean="0"/>
          </a:p>
          <a:p>
            <a:pPr fontAlgn="auto">
              <a:spcBef>
                <a:spcPts val="0"/>
              </a:spcBef>
              <a:spcAft>
                <a:spcPts val="0"/>
              </a:spcAft>
              <a:defRPr/>
            </a:pPr>
            <a:r>
              <a:rPr lang="en-US" sz="1800" dirty="0" smtClean="0"/>
              <a:t> </a:t>
            </a:r>
            <a:endParaRPr lang="en-IN" sz="1800" dirty="0" smtClean="0"/>
          </a:p>
          <a:p>
            <a:pPr fontAlgn="auto">
              <a:spcBef>
                <a:spcPts val="0"/>
              </a:spcBef>
              <a:spcAft>
                <a:spcPts val="0"/>
              </a:spcAft>
              <a:defRPr/>
            </a:pPr>
            <a:r>
              <a:rPr lang="en-US" sz="1800" dirty="0" smtClean="0"/>
              <a:t>The ballot paper may be sent to me at the following address:— </a:t>
            </a:r>
            <a:endParaRPr lang="en-IN" sz="1800" dirty="0" smtClean="0"/>
          </a:p>
          <a:p>
            <a:pPr fontAlgn="auto">
              <a:spcBef>
                <a:spcPts val="0"/>
              </a:spcBef>
              <a:spcAft>
                <a:spcPts val="0"/>
              </a:spcAft>
              <a:defRPr/>
            </a:pPr>
            <a:r>
              <a:rPr lang="en-US" sz="1800" dirty="0" smtClean="0"/>
              <a:t> ................................. </a:t>
            </a:r>
            <a:endParaRPr lang="en-IN" sz="1800" dirty="0" smtClean="0"/>
          </a:p>
          <a:p>
            <a:pPr fontAlgn="auto">
              <a:spcBef>
                <a:spcPts val="0"/>
              </a:spcBef>
              <a:spcAft>
                <a:spcPts val="0"/>
              </a:spcAft>
              <a:defRPr/>
            </a:pPr>
            <a:r>
              <a:rPr lang="en-US" sz="1800" dirty="0" smtClean="0"/>
              <a:t>.............................. </a:t>
            </a:r>
            <a:endParaRPr lang="en-IN" sz="1800" dirty="0" smtClean="0"/>
          </a:p>
          <a:p>
            <a:pPr fontAlgn="auto">
              <a:spcBef>
                <a:spcPts val="0"/>
              </a:spcBef>
              <a:spcAft>
                <a:spcPts val="0"/>
              </a:spcAft>
              <a:defRPr/>
            </a:pPr>
            <a:r>
              <a:rPr lang="en-US" sz="1800" dirty="0" smtClean="0"/>
              <a:t> </a:t>
            </a:r>
            <a:endParaRPr lang="en-IN" sz="1800" dirty="0" smtClean="0"/>
          </a:p>
          <a:p>
            <a:pPr fontAlgn="auto">
              <a:spcBef>
                <a:spcPts val="0"/>
              </a:spcBef>
              <a:spcAft>
                <a:spcPts val="0"/>
              </a:spcAft>
              <a:defRPr/>
            </a:pPr>
            <a:r>
              <a:rPr lang="en-US" sz="1800" dirty="0" smtClean="0"/>
              <a:t>Place:                                                                                       Yours faithfully, </a:t>
            </a:r>
            <a:endParaRPr lang="en-IN" sz="1800" dirty="0" smtClean="0"/>
          </a:p>
          <a:p>
            <a:pPr fontAlgn="auto">
              <a:spcBef>
                <a:spcPts val="0"/>
              </a:spcBef>
              <a:spcAft>
                <a:spcPts val="0"/>
              </a:spcAft>
              <a:defRPr/>
            </a:pPr>
            <a:r>
              <a:rPr lang="en-US" sz="1800" dirty="0" smtClean="0"/>
              <a:t>Date : </a:t>
            </a:r>
            <a:endParaRPr lang="en-IN" sz="1800" dirty="0" smtClean="0"/>
          </a:p>
          <a:p>
            <a:endParaRPr lang="en-ZW" sz="1800"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382000" cy="6553200"/>
          </a:xfrm>
        </p:spPr>
        <p:txBody>
          <a:bodyPr>
            <a:normAutofit/>
          </a:bodyPr>
          <a:lstStyle/>
          <a:p>
            <a:pPr algn="ctr" fontAlgn="auto">
              <a:spcBef>
                <a:spcPts val="0"/>
              </a:spcBef>
              <a:spcAft>
                <a:spcPts val="0"/>
              </a:spcAft>
              <a:defRPr/>
            </a:pPr>
            <a:r>
              <a:rPr lang="en-US" sz="900" b="1" dirty="0" smtClean="0"/>
              <a:t>FORM 13A</a:t>
            </a:r>
            <a:endParaRPr lang="en-IN" sz="900" dirty="0" smtClean="0"/>
          </a:p>
          <a:p>
            <a:pPr algn="ctr" fontAlgn="auto">
              <a:spcBef>
                <a:spcPts val="0"/>
              </a:spcBef>
              <a:spcAft>
                <a:spcPts val="0"/>
              </a:spcAft>
              <a:defRPr/>
            </a:pPr>
            <a:r>
              <a:rPr lang="en-US" sz="900" dirty="0" smtClean="0"/>
              <a:t>[See rule 23(1) (a)]</a:t>
            </a:r>
            <a:endParaRPr lang="en-IN" sz="900" dirty="0" smtClean="0"/>
          </a:p>
          <a:p>
            <a:pPr fontAlgn="auto">
              <a:spcBef>
                <a:spcPts val="0"/>
              </a:spcBef>
              <a:spcAft>
                <a:spcPts val="0"/>
              </a:spcAft>
              <a:defRPr/>
            </a:pPr>
            <a:r>
              <a:rPr lang="en-US" sz="900" dirty="0" smtClean="0"/>
              <a:t> </a:t>
            </a:r>
            <a:endParaRPr lang="en-IN" sz="900" dirty="0" smtClean="0"/>
          </a:p>
          <a:p>
            <a:pPr algn="ctr" fontAlgn="auto">
              <a:spcBef>
                <a:spcPts val="0"/>
              </a:spcBef>
              <a:spcAft>
                <a:spcPts val="0"/>
              </a:spcAft>
              <a:defRPr/>
            </a:pPr>
            <a:r>
              <a:rPr lang="en-US" sz="900" b="1" dirty="0" smtClean="0"/>
              <a:t>DECLARATION BY ELECTOR</a:t>
            </a:r>
            <a:endParaRPr lang="en-IN" sz="900" dirty="0" smtClean="0"/>
          </a:p>
          <a:p>
            <a:pPr fontAlgn="auto">
              <a:spcBef>
                <a:spcPts val="0"/>
              </a:spcBef>
              <a:spcAft>
                <a:spcPts val="0"/>
              </a:spcAft>
              <a:defRPr/>
            </a:pPr>
            <a:r>
              <a:rPr lang="en-US" sz="900" dirty="0" smtClean="0"/>
              <a:t>Election to the *………………………………………………………………..</a:t>
            </a:r>
            <a:endParaRPr lang="en-IN" sz="900" dirty="0" smtClean="0"/>
          </a:p>
          <a:p>
            <a:pPr fontAlgn="auto">
              <a:spcBef>
                <a:spcPts val="0"/>
              </a:spcBef>
              <a:spcAft>
                <a:spcPts val="0"/>
              </a:spcAft>
              <a:defRPr/>
            </a:pPr>
            <a:r>
              <a:rPr lang="en-US" sz="900" dirty="0" smtClean="0"/>
              <a:t>(</a:t>
            </a:r>
            <a:r>
              <a:rPr lang="en-US" sz="900" i="1" dirty="0" smtClean="0"/>
              <a:t>This side is to be used only when the elector signs the declaration himself</a:t>
            </a:r>
            <a:r>
              <a:rPr lang="en-US" sz="900" dirty="0" smtClean="0"/>
              <a:t>)</a:t>
            </a:r>
            <a:endParaRPr lang="en-IN" sz="900" dirty="0" smtClean="0"/>
          </a:p>
          <a:p>
            <a:pPr fontAlgn="auto">
              <a:spcBef>
                <a:spcPts val="0"/>
              </a:spcBef>
              <a:spcAft>
                <a:spcPts val="0"/>
              </a:spcAft>
              <a:defRPr/>
            </a:pPr>
            <a:r>
              <a:rPr lang="en-US" sz="900" dirty="0" smtClean="0"/>
              <a:t>I hereby declare that I am the elector to whom the postal ballot paper bearing serial number........................... has been issued at the above election.</a:t>
            </a:r>
            <a:endParaRPr lang="en-IN" sz="900" dirty="0" smtClean="0"/>
          </a:p>
          <a:p>
            <a:pPr fontAlgn="auto">
              <a:spcBef>
                <a:spcPts val="0"/>
              </a:spcBef>
              <a:spcAft>
                <a:spcPts val="0"/>
              </a:spcAft>
              <a:defRPr/>
            </a:pPr>
            <a:r>
              <a:rPr lang="en-US" sz="900" dirty="0" smtClean="0"/>
              <a:t> </a:t>
            </a:r>
            <a:endParaRPr lang="en-IN" sz="900" dirty="0" smtClean="0"/>
          </a:p>
          <a:p>
            <a:pPr fontAlgn="auto">
              <a:spcBef>
                <a:spcPts val="0"/>
              </a:spcBef>
              <a:spcAft>
                <a:spcPts val="0"/>
              </a:spcAft>
              <a:defRPr/>
            </a:pPr>
            <a:r>
              <a:rPr lang="en-US" sz="900" dirty="0" smtClean="0"/>
              <a:t>Date:                                                                                                                                        Signature of elector</a:t>
            </a:r>
            <a:endParaRPr lang="en-IN" sz="900" dirty="0" smtClean="0"/>
          </a:p>
          <a:p>
            <a:pPr fontAlgn="auto">
              <a:spcBef>
                <a:spcPts val="0"/>
              </a:spcBef>
              <a:spcAft>
                <a:spcPts val="0"/>
              </a:spcAft>
              <a:defRPr/>
            </a:pPr>
            <a:r>
              <a:rPr lang="en-US" sz="900" dirty="0" smtClean="0"/>
              <a:t>                                                                                                                                                   Address:                                                                                                 _______________</a:t>
            </a:r>
            <a:endParaRPr lang="en-IN" sz="900" dirty="0" smtClean="0"/>
          </a:p>
          <a:p>
            <a:pPr fontAlgn="auto">
              <a:spcBef>
                <a:spcPts val="0"/>
              </a:spcBef>
              <a:spcAft>
                <a:spcPts val="0"/>
              </a:spcAft>
              <a:defRPr/>
            </a:pPr>
            <a:r>
              <a:rPr lang="en-US" sz="900" b="1" dirty="0" smtClean="0"/>
              <a:t>Attestation of signature</a:t>
            </a:r>
            <a:endParaRPr lang="en-IN" sz="900" dirty="0" smtClean="0"/>
          </a:p>
          <a:p>
            <a:pPr fontAlgn="auto">
              <a:spcBef>
                <a:spcPts val="0"/>
              </a:spcBef>
              <a:spcAft>
                <a:spcPts val="0"/>
              </a:spcAft>
              <a:defRPr/>
            </a:pPr>
            <a:r>
              <a:rPr lang="en-US" sz="900" dirty="0" smtClean="0"/>
              <a:t>	The above has been singed in my presence by…………………………………………… (elector) who** is personally known to me/has been identified to my satisfactions by……………………………………. (Identifier) who is personally known to me.</a:t>
            </a:r>
            <a:endParaRPr lang="en-IN" sz="900" dirty="0" smtClean="0"/>
          </a:p>
          <a:p>
            <a:pPr fontAlgn="auto">
              <a:spcBef>
                <a:spcPts val="0"/>
              </a:spcBef>
              <a:spcAft>
                <a:spcPts val="0"/>
              </a:spcAft>
              <a:defRPr/>
            </a:pPr>
            <a:r>
              <a:rPr lang="en-US" sz="900" dirty="0" smtClean="0"/>
              <a:t>                                                                                          Signature of Attesting officer. __________________ </a:t>
            </a:r>
            <a:endParaRPr lang="en-IN" sz="900" dirty="0" smtClean="0"/>
          </a:p>
          <a:p>
            <a:pPr fontAlgn="auto">
              <a:spcBef>
                <a:spcPts val="0"/>
              </a:spcBef>
              <a:spcAft>
                <a:spcPts val="0"/>
              </a:spcAft>
              <a:defRPr/>
            </a:pPr>
            <a:r>
              <a:rPr lang="en-US" sz="900" dirty="0" smtClean="0"/>
              <a:t>                                                                                                                           Designation__________________                                                             </a:t>
            </a:r>
            <a:endParaRPr lang="en-IN" sz="900" dirty="0" smtClean="0"/>
          </a:p>
          <a:p>
            <a:pPr fontAlgn="auto">
              <a:spcBef>
                <a:spcPts val="0"/>
              </a:spcBef>
              <a:spcAft>
                <a:spcPts val="0"/>
              </a:spcAft>
              <a:defRPr/>
            </a:pPr>
            <a:r>
              <a:rPr lang="en-US" sz="900" dirty="0" smtClean="0"/>
              <a:t>Signature of identifier, if any….                                                                          Address __________________</a:t>
            </a:r>
            <a:endParaRPr lang="en-IN" sz="900" dirty="0" smtClean="0"/>
          </a:p>
          <a:p>
            <a:pPr fontAlgn="auto">
              <a:spcBef>
                <a:spcPts val="0"/>
              </a:spcBef>
              <a:spcAft>
                <a:spcPts val="0"/>
              </a:spcAft>
              <a:defRPr/>
            </a:pPr>
            <a:r>
              <a:rPr lang="en-US" sz="900" dirty="0" smtClean="0"/>
              <a:t>Address___________                                                                                           Date:                                                                                                                                                                                                                                                                         </a:t>
            </a:r>
            <a:endParaRPr lang="en-IN" sz="900" dirty="0" smtClean="0"/>
          </a:p>
          <a:p>
            <a:pPr fontAlgn="auto">
              <a:spcBef>
                <a:spcPts val="0"/>
              </a:spcBef>
              <a:spcAft>
                <a:spcPts val="0"/>
              </a:spcAft>
              <a:defRPr/>
            </a:pPr>
            <a:r>
              <a:rPr lang="en-US" sz="900" dirty="0" smtClean="0"/>
              <a:t> </a:t>
            </a:r>
            <a:endParaRPr lang="en-IN" sz="900" dirty="0" smtClean="0"/>
          </a:p>
          <a:p>
            <a:pPr fontAlgn="auto">
              <a:spcBef>
                <a:spcPts val="0"/>
              </a:spcBef>
              <a:spcAft>
                <a:spcPts val="0"/>
              </a:spcAft>
              <a:defRPr/>
            </a:pPr>
            <a:r>
              <a:rPr lang="en-US" sz="900" dirty="0" smtClean="0"/>
              <a:t>(</a:t>
            </a:r>
            <a:r>
              <a:rPr lang="en-US" sz="900" b="1" dirty="0" smtClean="0"/>
              <a:t>This side is to be used when the elector cannot sign himself)</a:t>
            </a:r>
            <a:endParaRPr lang="en-IN" sz="900" dirty="0" smtClean="0"/>
          </a:p>
          <a:p>
            <a:pPr fontAlgn="auto">
              <a:spcBef>
                <a:spcPts val="0"/>
              </a:spcBef>
              <a:spcAft>
                <a:spcPts val="0"/>
              </a:spcAft>
              <a:defRPr/>
            </a:pPr>
            <a:r>
              <a:rPr lang="en-US" sz="900" dirty="0" smtClean="0"/>
              <a:t> </a:t>
            </a:r>
            <a:endParaRPr lang="en-IN" sz="900" dirty="0" smtClean="0"/>
          </a:p>
          <a:p>
            <a:pPr fontAlgn="auto">
              <a:spcBef>
                <a:spcPts val="0"/>
              </a:spcBef>
              <a:spcAft>
                <a:spcPts val="0"/>
              </a:spcAft>
              <a:defRPr/>
            </a:pPr>
            <a:r>
              <a:rPr lang="en-US" sz="900" dirty="0" smtClean="0"/>
              <a:t>I hereby declare that I am the elector to whom the postal ballot paper bearing serial    number………………. has been issued at the above election.</a:t>
            </a:r>
            <a:endParaRPr lang="en-IN" sz="900" dirty="0" smtClean="0"/>
          </a:p>
          <a:p>
            <a:pPr fontAlgn="auto">
              <a:spcBef>
                <a:spcPts val="0"/>
              </a:spcBef>
              <a:spcAft>
                <a:spcPts val="0"/>
              </a:spcAft>
              <a:defRPr/>
            </a:pPr>
            <a:r>
              <a:rPr lang="en-US" sz="900" dirty="0" smtClean="0"/>
              <a:t> </a:t>
            </a:r>
            <a:endParaRPr lang="en-IN" sz="900" dirty="0" smtClean="0"/>
          </a:p>
          <a:p>
            <a:pPr fontAlgn="auto">
              <a:spcBef>
                <a:spcPts val="0"/>
              </a:spcBef>
              <a:spcAft>
                <a:spcPts val="0"/>
              </a:spcAft>
              <a:defRPr/>
            </a:pPr>
            <a:r>
              <a:rPr lang="en-US" sz="900" dirty="0" smtClean="0"/>
              <a:t>Date:                                                                                        Signature of Attesting Officer on behalf of elector.</a:t>
            </a:r>
            <a:endParaRPr lang="en-IN" sz="900" dirty="0" smtClean="0"/>
          </a:p>
          <a:p>
            <a:pPr fontAlgn="auto">
              <a:spcBef>
                <a:spcPts val="0"/>
              </a:spcBef>
              <a:spcAft>
                <a:spcPts val="0"/>
              </a:spcAft>
              <a:defRPr/>
            </a:pPr>
            <a:r>
              <a:rPr lang="en-US" sz="900" dirty="0" smtClean="0"/>
              <a:t>                                                                                                 Address of Elector: </a:t>
            </a:r>
            <a:endParaRPr lang="en-IN" sz="900" dirty="0" smtClean="0"/>
          </a:p>
          <a:p>
            <a:pPr fontAlgn="auto">
              <a:spcBef>
                <a:spcPts val="0"/>
              </a:spcBef>
              <a:spcAft>
                <a:spcPts val="0"/>
              </a:spcAft>
              <a:defRPr/>
            </a:pPr>
            <a:r>
              <a:rPr lang="en-US" sz="900" dirty="0" smtClean="0"/>
              <a:t>                                                                                       _________________________________</a:t>
            </a:r>
            <a:endParaRPr lang="en-IN" sz="900" dirty="0" smtClean="0"/>
          </a:p>
          <a:p>
            <a:pPr fontAlgn="auto">
              <a:spcBef>
                <a:spcPts val="0"/>
              </a:spcBef>
              <a:spcAft>
                <a:spcPts val="0"/>
              </a:spcAft>
              <a:defRPr/>
            </a:pPr>
            <a:r>
              <a:rPr lang="en-US" sz="900" b="1" dirty="0" smtClean="0"/>
              <a:t>CERTIFICATE</a:t>
            </a:r>
            <a:endParaRPr lang="en-IN" sz="900" dirty="0" smtClean="0"/>
          </a:p>
          <a:p>
            <a:pPr fontAlgn="auto">
              <a:spcBef>
                <a:spcPts val="0"/>
              </a:spcBef>
              <a:spcAft>
                <a:spcPts val="0"/>
              </a:spcAft>
              <a:defRPr/>
            </a:pPr>
            <a:r>
              <a:rPr lang="en-US" sz="900" dirty="0" smtClean="0"/>
              <a:t>I hereby certify that—</a:t>
            </a:r>
            <a:endParaRPr lang="en-IN" sz="900" dirty="0" smtClean="0"/>
          </a:p>
          <a:p>
            <a:pPr fontAlgn="auto">
              <a:spcBef>
                <a:spcPts val="0"/>
              </a:spcBef>
              <a:spcAft>
                <a:spcPts val="0"/>
              </a:spcAft>
              <a:defRPr/>
            </a:pPr>
            <a:r>
              <a:rPr lang="en-US" sz="900" dirty="0" smtClean="0"/>
              <a:t>(1) The above named elector** is personally known to me/has been identified to my satisfaction by………… (Identifier) who is personally known to me;</a:t>
            </a:r>
            <a:endParaRPr lang="en-IN" sz="900" dirty="0" smtClean="0"/>
          </a:p>
          <a:p>
            <a:pPr fontAlgn="auto">
              <a:spcBef>
                <a:spcPts val="0"/>
              </a:spcBef>
              <a:spcAft>
                <a:spcPts val="0"/>
              </a:spcAft>
              <a:defRPr/>
            </a:pPr>
            <a:r>
              <a:rPr lang="en-US" sz="900" dirty="0" smtClean="0"/>
              <a:t>(2) I am satisfied that the elector** is illiterate/suffers from………………………….. (Infirmity) and is unable to record his vote himself or sign his declaration;</a:t>
            </a:r>
            <a:endParaRPr lang="en-IN" sz="900" dirty="0" smtClean="0"/>
          </a:p>
          <a:p>
            <a:pPr fontAlgn="auto">
              <a:spcBef>
                <a:spcPts val="0"/>
              </a:spcBef>
              <a:spcAft>
                <a:spcPts val="0"/>
              </a:spcAft>
              <a:defRPr/>
            </a:pPr>
            <a:r>
              <a:rPr lang="en-US" sz="900" dirty="0" smtClean="0"/>
              <a:t>(3) I was requested by him to mark the ballot paper and to sign the above declaration on his behalf; and</a:t>
            </a:r>
            <a:endParaRPr lang="en-IN" sz="900" dirty="0" smtClean="0"/>
          </a:p>
          <a:p>
            <a:pPr fontAlgn="auto">
              <a:spcBef>
                <a:spcPts val="0"/>
              </a:spcBef>
              <a:spcAft>
                <a:spcPts val="0"/>
              </a:spcAft>
              <a:defRPr/>
            </a:pPr>
            <a:r>
              <a:rPr lang="en-US" sz="900" dirty="0" smtClean="0"/>
              <a:t>(4) The ballot paper was marked and the declaration signed by me on his behalf in his presence and in accordance with his wishes.</a:t>
            </a:r>
            <a:endParaRPr lang="en-IN" sz="900" dirty="0" smtClean="0"/>
          </a:p>
          <a:p>
            <a:pPr fontAlgn="auto">
              <a:spcBef>
                <a:spcPts val="0"/>
              </a:spcBef>
              <a:spcAft>
                <a:spcPts val="0"/>
              </a:spcAft>
              <a:defRPr/>
            </a:pPr>
            <a:r>
              <a:rPr lang="en-US" sz="900" dirty="0" smtClean="0"/>
              <a:t>                                                                                                         Signature of Attesting Officer…………………….</a:t>
            </a:r>
            <a:endParaRPr lang="en-IN" sz="900" dirty="0" smtClean="0"/>
          </a:p>
          <a:p>
            <a:pPr fontAlgn="auto">
              <a:spcBef>
                <a:spcPts val="0"/>
              </a:spcBef>
              <a:spcAft>
                <a:spcPts val="0"/>
              </a:spcAft>
              <a:defRPr/>
            </a:pPr>
            <a:r>
              <a:rPr lang="en-US" sz="900" dirty="0" smtClean="0"/>
              <a:t>                                                                                                                          Designation: ……………………</a:t>
            </a:r>
            <a:endParaRPr lang="en-IN" sz="900" dirty="0" smtClean="0"/>
          </a:p>
          <a:p>
            <a:pPr fontAlgn="auto">
              <a:spcBef>
                <a:spcPts val="0"/>
              </a:spcBef>
              <a:spcAft>
                <a:spcPts val="0"/>
              </a:spcAft>
              <a:defRPr/>
            </a:pPr>
            <a:r>
              <a:rPr lang="en-US" sz="900" dirty="0" smtClean="0"/>
              <a:t>Signature of identifier, if any ……………….</a:t>
            </a:r>
            <a:endParaRPr lang="en-IN" sz="900" dirty="0" smtClean="0"/>
          </a:p>
          <a:p>
            <a:pPr fontAlgn="auto">
              <a:spcBef>
                <a:spcPts val="0"/>
              </a:spcBef>
              <a:spcAft>
                <a:spcPts val="0"/>
              </a:spcAft>
              <a:defRPr/>
            </a:pPr>
            <a:r>
              <a:rPr lang="en-US" sz="900" dirty="0" smtClean="0"/>
              <a:t>Address: ………………………………                                                                             Address: ……………………..</a:t>
            </a:r>
            <a:endParaRPr lang="en-IN" sz="900" dirty="0" smtClean="0"/>
          </a:p>
          <a:p>
            <a:pPr fontAlgn="auto">
              <a:spcBef>
                <a:spcPts val="0"/>
              </a:spcBef>
              <a:spcAft>
                <a:spcPts val="0"/>
              </a:spcAft>
              <a:defRPr/>
            </a:pPr>
            <a:r>
              <a:rPr lang="en-US" sz="900" dirty="0" smtClean="0"/>
              <a:t>                                                                                                                                   Date:</a:t>
            </a:r>
            <a:endParaRPr lang="en-IN" sz="900" dirty="0" smtClean="0"/>
          </a:p>
          <a:p>
            <a:pPr fontAlgn="auto">
              <a:spcBef>
                <a:spcPts val="0"/>
              </a:spcBef>
              <a:spcAft>
                <a:spcPts val="0"/>
              </a:spcAft>
              <a:defRPr/>
            </a:pPr>
            <a:r>
              <a:rPr lang="en-US" sz="900" dirty="0" smtClean="0"/>
              <a:t> _____________________________________________________________________________________</a:t>
            </a:r>
            <a:endParaRPr lang="en-IN" sz="900" dirty="0" smtClean="0"/>
          </a:p>
          <a:p>
            <a:pPr fontAlgn="auto">
              <a:spcBef>
                <a:spcPts val="0"/>
              </a:spcBef>
              <a:spcAft>
                <a:spcPts val="0"/>
              </a:spcAft>
              <a:defRPr/>
            </a:pPr>
            <a:r>
              <a:rPr lang="en-US" sz="900" dirty="0" smtClean="0"/>
              <a:t>*Here insert one of the following alternatives as may be appropriate:-</a:t>
            </a:r>
            <a:endParaRPr lang="en-IN" sz="900" dirty="0" smtClean="0"/>
          </a:p>
          <a:p>
            <a:pPr fontAlgn="auto">
              <a:spcBef>
                <a:spcPts val="0"/>
              </a:spcBef>
              <a:spcAft>
                <a:spcPts val="0"/>
              </a:spcAft>
              <a:defRPr/>
            </a:pPr>
            <a:r>
              <a:rPr lang="en-US" sz="900" dirty="0" smtClean="0"/>
              <a:t>(1) House of the People from the ………………………… Constituency.</a:t>
            </a:r>
            <a:endParaRPr lang="en-IN" sz="900" dirty="0" smtClean="0"/>
          </a:p>
          <a:p>
            <a:pPr fontAlgn="auto">
              <a:spcBef>
                <a:spcPts val="0"/>
              </a:spcBef>
              <a:spcAft>
                <a:spcPts val="0"/>
              </a:spcAft>
              <a:defRPr/>
            </a:pPr>
            <a:r>
              <a:rPr lang="en-US" sz="900" dirty="0" smtClean="0"/>
              <a:t>(2) Legislative Assembly from the ………………….. Constituency.</a:t>
            </a:r>
            <a:endParaRPr lang="en-IN" sz="900" dirty="0" smtClean="0"/>
          </a:p>
          <a:p>
            <a:pPr fontAlgn="auto">
              <a:spcBef>
                <a:spcPts val="0"/>
              </a:spcBef>
              <a:spcAft>
                <a:spcPts val="0"/>
              </a:spcAft>
              <a:defRPr/>
            </a:pPr>
            <a:r>
              <a:rPr lang="en-US" sz="900" dirty="0" smtClean="0"/>
              <a:t>(3) Council of States by the elected members of the Legislative Assembly of………………………………………… (State)</a:t>
            </a:r>
            <a:endParaRPr lang="en-IN" sz="900" dirty="0" smtClean="0"/>
          </a:p>
          <a:p>
            <a:pPr fontAlgn="auto">
              <a:spcBef>
                <a:spcPts val="0"/>
              </a:spcBef>
              <a:spcAft>
                <a:spcPts val="0"/>
              </a:spcAft>
              <a:defRPr/>
            </a:pPr>
            <a:r>
              <a:rPr lang="en-US" sz="900" dirty="0" smtClean="0"/>
              <a:t>(4) Council of State by the members of Electoral College of …………………………….. (Union territory) </a:t>
            </a:r>
            <a:endParaRPr lang="en-IN" sz="900" dirty="0" smtClean="0"/>
          </a:p>
          <a:p>
            <a:pPr fontAlgn="auto">
              <a:spcBef>
                <a:spcPts val="0"/>
              </a:spcBef>
              <a:spcAft>
                <a:spcPts val="0"/>
              </a:spcAft>
              <a:defRPr/>
            </a:pPr>
            <a:r>
              <a:rPr lang="en-US" sz="900" dirty="0" smtClean="0"/>
              <a:t>(5) Legislative Council by the Members of the Legislative Assembly</a:t>
            </a:r>
            <a:endParaRPr lang="en-IN" sz="900" dirty="0" smtClean="0"/>
          </a:p>
          <a:p>
            <a:pPr fontAlgn="auto">
              <a:spcBef>
                <a:spcPts val="0"/>
              </a:spcBef>
              <a:spcAft>
                <a:spcPts val="0"/>
              </a:spcAft>
              <a:defRPr/>
            </a:pPr>
            <a:r>
              <a:rPr lang="en-US" sz="900" dirty="0" smtClean="0"/>
              <a:t>(6) Legislative Council from the ……………………… constituency.</a:t>
            </a:r>
            <a:endParaRPr lang="en-IN" sz="900" dirty="0" smtClean="0"/>
          </a:p>
          <a:p>
            <a:pPr fontAlgn="auto">
              <a:spcBef>
                <a:spcPts val="0"/>
              </a:spcBef>
              <a:spcAft>
                <a:spcPts val="0"/>
              </a:spcAft>
              <a:defRPr/>
            </a:pPr>
            <a:r>
              <a:rPr lang="en-US" sz="900" dirty="0" smtClean="0"/>
              <a:t> </a:t>
            </a:r>
            <a:endParaRPr lang="en-IN" sz="900" dirty="0" smtClean="0"/>
          </a:p>
          <a:p>
            <a:pPr fontAlgn="auto">
              <a:spcBef>
                <a:spcPts val="0"/>
              </a:spcBef>
              <a:spcAft>
                <a:spcPts val="0"/>
              </a:spcAft>
              <a:defRPr/>
            </a:pPr>
            <a:r>
              <a:rPr lang="en-US" sz="900" dirty="0" smtClean="0"/>
              <a:t>“Strike off the inappropriate alternative. </a:t>
            </a:r>
            <a:endParaRPr lang="en-IN" sz="900" dirty="0" smtClean="0"/>
          </a:p>
          <a:p>
            <a:pPr fontAlgn="auto">
              <a:spcBef>
                <a:spcPts val="0"/>
              </a:spcBef>
              <a:spcAft>
                <a:spcPts val="0"/>
              </a:spcAft>
              <a:defRPr/>
            </a:pPr>
            <a:r>
              <a:rPr lang="en-US" sz="900" dirty="0" smtClean="0"/>
              <a:t> </a:t>
            </a:r>
            <a:endParaRPr lang="en-IN" sz="900" dirty="0" smtClean="0"/>
          </a:p>
          <a:p>
            <a:endParaRPr lang="en-ZW" sz="800"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6324600" cy="1066800"/>
          </a:xfrm>
        </p:spPr>
        <p:txBody>
          <a:bodyPr>
            <a:noAutofit/>
          </a:bodyPr>
          <a:lstStyle/>
          <a:p>
            <a:r>
              <a:rPr lang="en-US" sz="4000" b="1" dirty="0" smtClean="0">
                <a:ea typeface="Calibri" pitchFamily="34" charset="0"/>
                <a:cs typeface="Times New Roman" pitchFamily="18" charset="0"/>
              </a:rPr>
              <a:t/>
            </a:r>
            <a:br>
              <a:rPr lang="en-US" sz="4000" b="1" dirty="0" smtClean="0">
                <a:ea typeface="Calibri" pitchFamily="34" charset="0"/>
                <a:cs typeface="Times New Roman" pitchFamily="18" charset="0"/>
              </a:rPr>
            </a:br>
            <a:r>
              <a:rPr lang="en-US" sz="4000" b="1" dirty="0" smtClean="0">
                <a:ea typeface="Calibri" pitchFamily="34" charset="0"/>
                <a:cs typeface="Times New Roman" pitchFamily="18" charset="0"/>
              </a:rPr>
              <a:t>Form 13B</a:t>
            </a:r>
            <a:r>
              <a:rPr lang="en-US" sz="4000" dirty="0" smtClean="0">
                <a:latin typeface="Arial" pitchFamily="34" charset="0"/>
                <a:cs typeface="Arial" pitchFamily="34" charset="0"/>
              </a:rPr>
              <a:t/>
            </a:r>
            <a:br>
              <a:rPr lang="en-US" sz="4000" dirty="0" smtClean="0">
                <a:latin typeface="Arial" pitchFamily="34" charset="0"/>
                <a:cs typeface="Arial" pitchFamily="34" charset="0"/>
              </a:rPr>
            </a:br>
            <a:endParaRPr lang="en-ZW" sz="4000" dirty="0"/>
          </a:p>
        </p:txBody>
      </p:sp>
      <p:sp>
        <p:nvSpPr>
          <p:cNvPr id="4" name="Text Box 1"/>
          <p:cNvSpPr txBox="1">
            <a:spLocks noGrp="1"/>
          </p:cNvSpPr>
          <p:nvPr>
            <p:ph idx="1"/>
          </p:nvPr>
        </p:nvSpPr>
        <p:spPr>
          <a:prstGeom prst="rect">
            <a:avLst/>
          </a:prstGeom>
          <a:ln/>
        </p:spPr>
        <p:style>
          <a:lnRef idx="2">
            <a:schemeClr val="accent6"/>
          </a:lnRef>
          <a:fillRef idx="1">
            <a:schemeClr val="lt1"/>
          </a:fillRef>
          <a:effectRef idx="0">
            <a:schemeClr val="accent6"/>
          </a:effectRef>
          <a:fontRef idx="minor">
            <a:schemeClr val="dk1"/>
          </a:fontRef>
        </p:style>
        <p:txBody>
          <a:bodyPr/>
          <a:lstStyle/>
          <a:p>
            <a:pPr algn="ctr" fontAlgn="auto">
              <a:lnSpc>
                <a:spcPct val="115000"/>
              </a:lnSpc>
              <a:spcBef>
                <a:spcPts val="0"/>
              </a:spcBef>
              <a:spcAft>
                <a:spcPts val="1000"/>
              </a:spcAft>
              <a:defRPr/>
            </a:pPr>
            <a:r>
              <a:rPr lang="en-US" sz="1100" b="1" dirty="0">
                <a:ea typeface="Calibri"/>
                <a:cs typeface="Times New Roman"/>
              </a:rPr>
              <a:t>NOT TO BE OPENED BEFORE COUNTING </a:t>
            </a:r>
            <a:endParaRPr lang="en-IN" sz="1100" dirty="0">
              <a:ea typeface="Calibri"/>
              <a:cs typeface="Times New Roman"/>
            </a:endParaRPr>
          </a:p>
          <a:p>
            <a:pPr algn="ctr" fontAlgn="auto">
              <a:lnSpc>
                <a:spcPct val="115000"/>
              </a:lnSpc>
              <a:spcBef>
                <a:spcPts val="0"/>
              </a:spcBef>
              <a:spcAft>
                <a:spcPts val="1000"/>
              </a:spcAft>
              <a:defRPr/>
            </a:pPr>
            <a:r>
              <a:rPr lang="en-US" sz="1100" dirty="0">
                <a:ea typeface="Calibri"/>
                <a:cs typeface="Times New Roman"/>
              </a:rPr>
              <a:t>Election to the* …………………………………………….</a:t>
            </a:r>
            <a:endParaRPr lang="en-IN" sz="1100" dirty="0">
              <a:ea typeface="Calibri"/>
              <a:cs typeface="Times New Roman"/>
            </a:endParaRPr>
          </a:p>
          <a:p>
            <a:pPr algn="ctr" fontAlgn="auto">
              <a:lnSpc>
                <a:spcPct val="115000"/>
              </a:lnSpc>
              <a:spcBef>
                <a:spcPts val="0"/>
              </a:spcBef>
              <a:spcAft>
                <a:spcPts val="1000"/>
              </a:spcAft>
              <a:defRPr/>
            </a:pPr>
            <a:r>
              <a:rPr lang="en-US" sz="1100" dirty="0">
                <a:ea typeface="Calibri"/>
                <a:cs typeface="Times New Roman"/>
              </a:rPr>
              <a:t>………………………………………………………………………</a:t>
            </a:r>
            <a:endParaRPr lang="en-IN" sz="1100" dirty="0">
              <a:ea typeface="Calibri"/>
              <a:cs typeface="Times New Roman"/>
            </a:endParaRPr>
          </a:p>
          <a:p>
            <a:pPr algn="ctr" fontAlgn="auto">
              <a:lnSpc>
                <a:spcPct val="115000"/>
              </a:lnSpc>
              <a:spcBef>
                <a:spcPts val="0"/>
              </a:spcBef>
              <a:spcAft>
                <a:spcPts val="1000"/>
              </a:spcAft>
              <a:defRPr/>
            </a:pPr>
            <a:r>
              <a:rPr lang="en-US" sz="1600" b="1" dirty="0">
                <a:ea typeface="Calibri"/>
                <a:cs typeface="Times New Roman"/>
              </a:rPr>
              <a:t>POSTAL BALLOT PAPER </a:t>
            </a:r>
            <a:endParaRPr lang="en-IN" sz="1100" dirty="0">
              <a:ea typeface="Calibri"/>
              <a:cs typeface="Times New Roman"/>
            </a:endParaRPr>
          </a:p>
          <a:p>
            <a:pPr fontAlgn="auto">
              <a:spcBef>
                <a:spcPts val="0"/>
              </a:spcBef>
              <a:spcAft>
                <a:spcPts val="0"/>
              </a:spcAft>
              <a:defRPr/>
            </a:pPr>
            <a:r>
              <a:rPr lang="en-US" sz="1100" dirty="0">
                <a:ea typeface="Calibri"/>
                <a:cs typeface="Times New Roman"/>
              </a:rPr>
              <a:t>                                              Serial number of</a:t>
            </a:r>
            <a:endParaRPr lang="en-IN" sz="1100" dirty="0">
              <a:ea typeface="Calibri"/>
              <a:cs typeface="Times New Roman"/>
            </a:endParaRPr>
          </a:p>
          <a:p>
            <a:pPr fontAlgn="auto">
              <a:spcBef>
                <a:spcPts val="0"/>
              </a:spcBef>
              <a:spcAft>
                <a:spcPts val="0"/>
              </a:spcAft>
              <a:defRPr/>
            </a:pPr>
            <a:r>
              <a:rPr lang="en-US" sz="1100" dirty="0">
                <a:ea typeface="Calibri"/>
                <a:cs typeface="Times New Roman"/>
              </a:rPr>
              <a:t>                                              Ballot paper…………………….</a:t>
            </a:r>
            <a:endParaRPr lang="en-IN" sz="1100" dirty="0">
              <a:ea typeface="Calibri"/>
              <a:cs typeface="Times New Roman"/>
            </a:endParaRPr>
          </a:p>
        </p:txBody>
      </p:sp>
      <p:sp>
        <p:nvSpPr>
          <p:cNvPr id="5" name="Rectangle 4"/>
          <p:cNvSpPr/>
          <p:nvPr/>
        </p:nvSpPr>
        <p:spPr>
          <a:xfrm>
            <a:off x="1066800" y="1828800"/>
            <a:ext cx="990600" cy="990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alibri" pitchFamily="34" charset="0"/>
                <a:ea typeface="Calibri" pitchFamily="34" charset="0"/>
                <a:cs typeface="Times New Roman" pitchFamily="18" charset="0"/>
              </a:rPr>
              <a:t>Cover A </a:t>
            </a:r>
            <a:endParaRPr lang="en-IN" b="1" dirty="0" smtClean="0">
              <a:latin typeface="Calibri" pitchFamily="34" charset="0"/>
              <a:ea typeface="Calibri" pitchFamily="34" charset="0"/>
              <a:cs typeface="Times New Roman" pitchFamily="18" charset="0"/>
            </a:endParaRPr>
          </a:p>
          <a:p>
            <a:endParaRPr lang="en-IN" b="1" dirty="0">
              <a:latin typeface="Calibri" pitchFamily="34" charset="0"/>
              <a:ea typeface="Calibri" pitchFamily="34" charset="0"/>
              <a:cs typeface="Times New Roman" pitchFamily="18" charset="0"/>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304800"/>
            <a:ext cx="5410200" cy="914400"/>
          </a:xfrm>
        </p:spPr>
        <p:txBody>
          <a:bodyPr>
            <a:normAutofit fontScale="90000"/>
          </a:bodyPr>
          <a:lstStyle/>
          <a:p>
            <a:r>
              <a:rPr lang="en-US" b="1" dirty="0" smtClean="0"/>
              <a:t/>
            </a:r>
            <a:br>
              <a:rPr lang="en-US" b="1" dirty="0" smtClean="0"/>
            </a:br>
            <a:r>
              <a:rPr lang="en-US" b="1" dirty="0" smtClean="0"/>
              <a:t>FORM 13 C</a:t>
            </a:r>
            <a:r>
              <a:rPr lang="en-IN" dirty="0" smtClean="0"/>
              <a:t/>
            </a:r>
            <a:br>
              <a:rPr lang="en-IN" dirty="0" smtClean="0"/>
            </a:br>
            <a:endParaRPr lang="en-ZW" dirty="0"/>
          </a:p>
        </p:txBody>
      </p:sp>
      <p:sp>
        <p:nvSpPr>
          <p:cNvPr id="4" name="Rectangle 3"/>
          <p:cNvSpPr/>
          <p:nvPr/>
        </p:nvSpPr>
        <p:spPr>
          <a:xfrm>
            <a:off x="533400" y="1752600"/>
            <a:ext cx="914400" cy="914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defRPr/>
            </a:pPr>
            <a:r>
              <a:rPr lang="en-US" dirty="0" smtClean="0">
                <a:solidFill>
                  <a:schemeClr val="tx1"/>
                </a:solidFill>
                <a:ea typeface="Calibri"/>
                <a:cs typeface="Times New Roman"/>
              </a:rPr>
              <a:t>COVER </a:t>
            </a:r>
            <a:endParaRPr lang="en-IN" dirty="0" smtClean="0">
              <a:solidFill>
                <a:schemeClr val="tx1"/>
              </a:solidFill>
              <a:ea typeface="Calibri"/>
              <a:cs typeface="Times New Roman"/>
            </a:endParaRPr>
          </a:p>
          <a:p>
            <a:pPr fontAlgn="auto">
              <a:spcBef>
                <a:spcPts val="0"/>
              </a:spcBef>
              <a:spcAft>
                <a:spcPts val="0"/>
              </a:spcAft>
              <a:defRPr/>
            </a:pPr>
            <a:r>
              <a:rPr lang="en-US" dirty="0" smtClean="0">
                <a:solidFill>
                  <a:schemeClr val="tx1"/>
                </a:solidFill>
                <a:ea typeface="Calibri"/>
                <a:cs typeface="Times New Roman"/>
              </a:rPr>
              <a:t>     </a:t>
            </a:r>
            <a:r>
              <a:rPr lang="en-US" sz="4000" b="1" dirty="0" smtClean="0">
                <a:solidFill>
                  <a:schemeClr val="tx1"/>
                </a:solidFill>
                <a:ea typeface="Calibri"/>
                <a:cs typeface="Times New Roman"/>
              </a:rPr>
              <a:t>B</a:t>
            </a:r>
            <a:endParaRPr lang="en-IN" dirty="0">
              <a:solidFill>
                <a:schemeClr val="tx1"/>
              </a:solidFill>
              <a:ea typeface="Calibri"/>
              <a:cs typeface="Times New Roman"/>
            </a:endParaRPr>
          </a:p>
        </p:txBody>
      </p:sp>
      <p:sp>
        <p:nvSpPr>
          <p:cNvPr id="5" name="Rectangle 4"/>
          <p:cNvSpPr/>
          <p:nvPr/>
        </p:nvSpPr>
        <p:spPr>
          <a:xfrm>
            <a:off x="1674223" y="1371600"/>
            <a:ext cx="5562600" cy="914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lnSpc>
                <a:spcPct val="115000"/>
              </a:lnSpc>
              <a:spcBef>
                <a:spcPts val="0"/>
              </a:spcBef>
              <a:spcAft>
                <a:spcPts val="1000"/>
              </a:spcAft>
              <a:defRPr/>
            </a:pPr>
            <a:r>
              <a:rPr lang="en-US" sz="1400" dirty="0" smtClean="0">
                <a:solidFill>
                  <a:schemeClr val="tx1"/>
                </a:solidFill>
                <a:ea typeface="Calibri"/>
                <a:cs typeface="Times New Roman"/>
              </a:rPr>
              <a:t>[“Every officer under whose care or through whom a postal ballot paper is sent shall ensure its delivery to the addressee without delay---Rule 23(4) of the Conduct of Elections Rules, 1961”]</a:t>
            </a:r>
            <a:endParaRPr lang="en-IN" sz="1400" dirty="0">
              <a:solidFill>
                <a:schemeClr val="tx1"/>
              </a:solidFill>
              <a:ea typeface="Calibri"/>
              <a:cs typeface="Times New Roman"/>
            </a:endParaRPr>
          </a:p>
        </p:txBody>
      </p:sp>
      <p:sp>
        <p:nvSpPr>
          <p:cNvPr id="6" name="Rectangle 5"/>
          <p:cNvSpPr/>
          <p:nvPr/>
        </p:nvSpPr>
        <p:spPr>
          <a:xfrm>
            <a:off x="7391400" y="1743891"/>
            <a:ext cx="1371600" cy="914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defRPr/>
            </a:pPr>
            <a:r>
              <a:rPr lang="en-US" dirty="0" smtClean="0">
                <a:solidFill>
                  <a:schemeClr val="tx1"/>
                </a:solidFill>
                <a:ea typeface="Calibri"/>
                <a:cs typeface="Times New Roman"/>
              </a:rPr>
              <a:t>SERVICE</a:t>
            </a:r>
            <a:endParaRPr lang="en-IN" dirty="0" smtClean="0">
              <a:solidFill>
                <a:schemeClr val="tx1"/>
              </a:solidFill>
              <a:ea typeface="Calibri"/>
              <a:cs typeface="Times New Roman"/>
            </a:endParaRPr>
          </a:p>
          <a:p>
            <a:pPr fontAlgn="auto">
              <a:spcBef>
                <a:spcPts val="0"/>
              </a:spcBef>
              <a:spcAft>
                <a:spcPts val="0"/>
              </a:spcAft>
              <a:defRPr/>
            </a:pPr>
            <a:r>
              <a:rPr lang="en-US" dirty="0" smtClean="0">
                <a:solidFill>
                  <a:schemeClr val="tx1"/>
                </a:solidFill>
                <a:ea typeface="Calibri"/>
                <a:cs typeface="Times New Roman"/>
              </a:rPr>
              <a:t>UNPAID</a:t>
            </a:r>
            <a:endParaRPr lang="en-IN" dirty="0" smtClean="0">
              <a:solidFill>
                <a:schemeClr val="tx1"/>
              </a:solidFill>
              <a:ea typeface="Calibri"/>
              <a:cs typeface="Times New Roman"/>
            </a:endParaRPr>
          </a:p>
          <a:p>
            <a:pPr algn="ctr" fontAlgn="auto">
              <a:lnSpc>
                <a:spcPct val="115000"/>
              </a:lnSpc>
              <a:spcBef>
                <a:spcPts val="0"/>
              </a:spcBef>
              <a:spcAft>
                <a:spcPts val="1000"/>
              </a:spcAft>
              <a:defRPr/>
            </a:pPr>
            <a:r>
              <a:rPr lang="en-US" dirty="0" smtClean="0">
                <a:solidFill>
                  <a:schemeClr val="tx1"/>
                </a:solidFill>
                <a:ea typeface="Calibri"/>
                <a:cs typeface="Times New Roman"/>
              </a:rPr>
              <a:t> </a:t>
            </a:r>
            <a:endParaRPr lang="en-IN" dirty="0">
              <a:solidFill>
                <a:schemeClr val="tx1"/>
              </a:solidFill>
              <a:ea typeface="Calibri"/>
              <a:cs typeface="Times New Roman"/>
            </a:endParaRPr>
          </a:p>
        </p:txBody>
      </p:sp>
      <p:sp>
        <p:nvSpPr>
          <p:cNvPr id="7" name="Rectangle 6"/>
          <p:cNvSpPr/>
          <p:nvPr/>
        </p:nvSpPr>
        <p:spPr>
          <a:xfrm>
            <a:off x="762000" y="2819400"/>
            <a:ext cx="7772400" cy="32766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lnSpc>
                <a:spcPct val="115000"/>
              </a:lnSpc>
              <a:spcBef>
                <a:spcPts val="0"/>
              </a:spcBef>
              <a:spcAft>
                <a:spcPts val="1000"/>
              </a:spcAft>
              <a:defRPr/>
            </a:pPr>
            <a:r>
              <a:rPr lang="en-US" b="1" u="sng" dirty="0" smtClean="0">
                <a:solidFill>
                  <a:schemeClr val="tx1"/>
                </a:solidFill>
                <a:ea typeface="Calibri"/>
                <a:cs typeface="Times New Roman"/>
              </a:rPr>
              <a:t>ELECTION-IMMEDIATE</a:t>
            </a:r>
            <a:endParaRPr lang="en-IN" dirty="0" smtClean="0">
              <a:solidFill>
                <a:schemeClr val="tx1"/>
              </a:solidFill>
              <a:ea typeface="Calibri"/>
              <a:cs typeface="Times New Roman"/>
            </a:endParaRPr>
          </a:p>
          <a:p>
            <a:pPr algn="ctr" fontAlgn="auto">
              <a:lnSpc>
                <a:spcPct val="115000"/>
              </a:lnSpc>
              <a:spcBef>
                <a:spcPts val="0"/>
              </a:spcBef>
              <a:spcAft>
                <a:spcPts val="1000"/>
              </a:spcAft>
              <a:defRPr/>
            </a:pPr>
            <a:r>
              <a:rPr lang="en-US" sz="4000" b="1" dirty="0" smtClean="0">
                <a:solidFill>
                  <a:schemeClr val="tx1"/>
                </a:solidFill>
                <a:ea typeface="Calibri"/>
                <a:cs typeface="Times New Roman"/>
              </a:rPr>
              <a:t>POSTAL BALLOT PAPER</a:t>
            </a:r>
            <a:endParaRPr lang="en-IN" dirty="0" smtClean="0">
              <a:solidFill>
                <a:schemeClr val="tx1"/>
              </a:solidFill>
              <a:ea typeface="Calibri"/>
              <a:cs typeface="Times New Roman"/>
            </a:endParaRPr>
          </a:p>
          <a:p>
            <a:pPr algn="ctr" fontAlgn="auto">
              <a:lnSpc>
                <a:spcPct val="115000"/>
              </a:lnSpc>
              <a:spcBef>
                <a:spcPts val="0"/>
              </a:spcBef>
              <a:spcAft>
                <a:spcPts val="1000"/>
              </a:spcAft>
              <a:defRPr/>
            </a:pPr>
            <a:r>
              <a:rPr lang="en-US" dirty="0" smtClean="0">
                <a:solidFill>
                  <a:schemeClr val="tx1"/>
                </a:solidFill>
                <a:ea typeface="Calibri"/>
                <a:cs typeface="Times New Roman"/>
              </a:rPr>
              <a:t>For……………………………………………………………. Constituency</a:t>
            </a:r>
            <a:endParaRPr lang="en-IN" dirty="0" smtClean="0">
              <a:solidFill>
                <a:schemeClr val="tx1"/>
              </a:solidFill>
              <a:ea typeface="Calibri"/>
              <a:cs typeface="Times New Roman"/>
            </a:endParaRPr>
          </a:p>
          <a:p>
            <a:pPr algn="ctr" fontAlgn="auto">
              <a:lnSpc>
                <a:spcPct val="115000"/>
              </a:lnSpc>
              <a:spcBef>
                <a:spcPts val="0"/>
              </a:spcBef>
              <a:spcAft>
                <a:spcPts val="1000"/>
              </a:spcAft>
              <a:defRPr/>
            </a:pPr>
            <a:r>
              <a:rPr lang="en-US" dirty="0" smtClean="0">
                <a:solidFill>
                  <a:schemeClr val="tx1"/>
                </a:solidFill>
                <a:ea typeface="Calibri"/>
                <a:cs typeface="Times New Roman"/>
              </a:rPr>
              <a:t>(NOT TO BE OPENED BEFORE COUNTING)</a:t>
            </a:r>
            <a:endParaRPr lang="en-IN" dirty="0" smtClean="0">
              <a:solidFill>
                <a:schemeClr val="tx1"/>
              </a:solidFill>
              <a:ea typeface="Calibri"/>
              <a:cs typeface="Times New Roman"/>
            </a:endParaRPr>
          </a:p>
          <a:p>
            <a:pPr fontAlgn="auto">
              <a:lnSpc>
                <a:spcPct val="115000"/>
              </a:lnSpc>
              <a:spcBef>
                <a:spcPts val="0"/>
              </a:spcBef>
              <a:spcAft>
                <a:spcPts val="1000"/>
              </a:spcAft>
              <a:tabLst>
                <a:tab pos="1143000" algn="l"/>
              </a:tabLst>
              <a:defRPr/>
            </a:pPr>
            <a:r>
              <a:rPr lang="en-US" dirty="0" smtClean="0">
                <a:solidFill>
                  <a:schemeClr val="tx1"/>
                </a:solidFill>
                <a:ea typeface="Calibri"/>
                <a:cs typeface="Times New Roman"/>
              </a:rPr>
              <a:t>                                 		TO </a:t>
            </a:r>
            <a:endParaRPr lang="en-IN" dirty="0" smtClean="0">
              <a:solidFill>
                <a:schemeClr val="tx1"/>
              </a:solidFill>
              <a:ea typeface="Calibri"/>
              <a:cs typeface="Times New Roman"/>
            </a:endParaRPr>
          </a:p>
          <a:p>
            <a:pPr algn="ctr" fontAlgn="auto">
              <a:spcBef>
                <a:spcPts val="0"/>
              </a:spcBef>
              <a:spcAft>
                <a:spcPts val="0"/>
              </a:spcAft>
              <a:defRPr/>
            </a:pPr>
            <a:r>
              <a:rPr lang="en-US" dirty="0" smtClean="0">
                <a:solidFill>
                  <a:schemeClr val="tx1"/>
                </a:solidFill>
                <a:ea typeface="Calibri"/>
                <a:cs typeface="Times New Roman"/>
              </a:rPr>
              <a:t>The Returning Officer,</a:t>
            </a:r>
            <a:endParaRPr lang="en-IN" dirty="0" smtClean="0">
              <a:solidFill>
                <a:schemeClr val="tx1"/>
              </a:solidFill>
              <a:ea typeface="Calibri"/>
              <a:cs typeface="Times New Roman"/>
            </a:endParaRPr>
          </a:p>
          <a:p>
            <a:pPr fontAlgn="auto">
              <a:lnSpc>
                <a:spcPct val="115000"/>
              </a:lnSpc>
              <a:spcBef>
                <a:spcPts val="0"/>
              </a:spcBef>
              <a:spcAft>
                <a:spcPts val="1000"/>
              </a:spcAft>
              <a:defRPr/>
            </a:pPr>
            <a:r>
              <a:rPr lang="en-US" dirty="0" smtClean="0">
                <a:solidFill>
                  <a:schemeClr val="tx1"/>
                </a:solidFill>
                <a:ea typeface="Calibri"/>
                <a:cs typeface="Times New Roman"/>
              </a:rPr>
              <a:t>                                                                   -----------------------------------</a:t>
            </a:r>
            <a:endParaRPr lang="en-IN" dirty="0" smtClean="0">
              <a:solidFill>
                <a:schemeClr val="tx1"/>
              </a:solidFill>
              <a:ea typeface="Calibri"/>
              <a:cs typeface="Times New Roman"/>
            </a:endParaRPr>
          </a:p>
          <a:p>
            <a:pPr fontAlgn="auto">
              <a:lnSpc>
                <a:spcPct val="115000"/>
              </a:lnSpc>
              <a:spcBef>
                <a:spcPts val="0"/>
              </a:spcBef>
              <a:spcAft>
                <a:spcPts val="1000"/>
              </a:spcAft>
              <a:defRPr/>
            </a:pPr>
            <a:r>
              <a:rPr lang="en-US" dirty="0" smtClean="0">
                <a:solidFill>
                  <a:schemeClr val="tx1"/>
                </a:solidFill>
                <a:ea typeface="Calibri"/>
                <a:cs typeface="Times New Roman"/>
              </a:rPr>
              <a:t>                                                                    ----------------------------------</a:t>
            </a:r>
            <a:endParaRPr lang="en-IN" dirty="0" smtClean="0">
              <a:solidFill>
                <a:schemeClr val="tx1"/>
              </a:solidFill>
              <a:ea typeface="Calibri"/>
              <a:cs typeface="Times New Roman"/>
            </a:endParaRPr>
          </a:p>
          <a:p>
            <a:pPr fontAlgn="auto">
              <a:spcBef>
                <a:spcPts val="0"/>
              </a:spcBef>
              <a:spcAft>
                <a:spcPts val="0"/>
              </a:spcAft>
              <a:defRPr/>
            </a:pPr>
            <a:r>
              <a:rPr lang="en-US" dirty="0" smtClean="0">
                <a:ea typeface="Calibri"/>
                <a:cs typeface="Times New Roman"/>
              </a:rPr>
              <a:t>Signature of sender                                PIN </a:t>
            </a:r>
            <a:endParaRPr lang="en-IN" dirty="0" smtClean="0">
              <a:ea typeface="Calibri"/>
              <a:cs typeface="Times New Roman"/>
            </a:endParaRPr>
          </a:p>
          <a:p>
            <a:pPr fontAlgn="auto">
              <a:spcBef>
                <a:spcPts val="0"/>
              </a:spcBef>
              <a:spcAft>
                <a:spcPts val="0"/>
              </a:spcAft>
              <a:defRPr/>
            </a:pPr>
            <a:r>
              <a:rPr lang="en-US" dirty="0" smtClean="0">
                <a:ea typeface="Calibri"/>
                <a:cs typeface="Times New Roman"/>
              </a:rPr>
              <a:t> </a:t>
            </a:r>
            <a:endParaRPr lang="en-IN" dirty="0">
              <a:ea typeface="Calibri"/>
              <a:cs typeface="Times New Roman"/>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686800" cy="6629400"/>
          </a:xfrm>
        </p:spPr>
        <p:txBody>
          <a:bodyPr>
            <a:normAutofit lnSpcReduction="10000"/>
          </a:bodyPr>
          <a:lstStyle/>
          <a:p>
            <a:pPr algn="ctr" fontAlgn="auto">
              <a:spcBef>
                <a:spcPts val="0"/>
              </a:spcBef>
              <a:spcAft>
                <a:spcPts val="0"/>
              </a:spcAft>
              <a:defRPr/>
            </a:pPr>
            <a:r>
              <a:rPr lang="en-US" sz="800" b="1" dirty="0" smtClean="0"/>
              <a:t>FORM 13D </a:t>
            </a:r>
            <a:endParaRPr lang="en-IN" sz="800" dirty="0" smtClean="0"/>
          </a:p>
          <a:p>
            <a:pPr algn="ctr" fontAlgn="auto">
              <a:spcBef>
                <a:spcPts val="0"/>
              </a:spcBef>
              <a:spcAft>
                <a:spcPts val="0"/>
              </a:spcAft>
              <a:defRPr/>
            </a:pPr>
            <a:r>
              <a:rPr lang="en-US" sz="800" dirty="0" smtClean="0"/>
              <a:t>[</a:t>
            </a:r>
            <a:r>
              <a:rPr lang="en-US" sz="800" i="1" dirty="0" smtClean="0"/>
              <a:t>See </a:t>
            </a:r>
            <a:r>
              <a:rPr lang="en-US" sz="800" dirty="0" smtClean="0"/>
              <a:t>rule 23(</a:t>
            </a:r>
            <a:r>
              <a:rPr lang="en-US" sz="800" i="1" dirty="0" smtClean="0"/>
              <a:t>1</a:t>
            </a:r>
            <a:r>
              <a:rPr lang="en-US" sz="800" dirty="0" smtClean="0"/>
              <a:t>)(</a:t>
            </a:r>
            <a:r>
              <a:rPr lang="en-US" sz="800" i="1" dirty="0" smtClean="0"/>
              <a:t>d</a:t>
            </a:r>
            <a:r>
              <a:rPr lang="en-US" sz="800" dirty="0" smtClean="0"/>
              <a:t>)] </a:t>
            </a:r>
            <a:endParaRPr lang="en-IN" sz="800" dirty="0" smtClean="0"/>
          </a:p>
          <a:p>
            <a:pPr fontAlgn="auto">
              <a:spcBef>
                <a:spcPts val="0"/>
              </a:spcBef>
              <a:spcAft>
                <a:spcPts val="0"/>
              </a:spcAft>
              <a:defRPr/>
            </a:pPr>
            <a:r>
              <a:rPr lang="en-US" sz="800" dirty="0" smtClean="0"/>
              <a:t> </a:t>
            </a:r>
            <a:endParaRPr lang="en-IN" sz="800" dirty="0" smtClean="0"/>
          </a:p>
          <a:p>
            <a:pPr algn="ctr" fontAlgn="auto">
              <a:spcBef>
                <a:spcPts val="0"/>
              </a:spcBef>
              <a:spcAft>
                <a:spcPts val="0"/>
              </a:spcAft>
              <a:defRPr/>
            </a:pPr>
            <a:r>
              <a:rPr lang="en-US" sz="800" b="1" dirty="0" smtClean="0"/>
              <a:t>INSTRUCTIONS FOR GUIDANCE OF ELECTORS </a:t>
            </a:r>
            <a:endParaRPr lang="en-IN" sz="800" dirty="0" smtClean="0"/>
          </a:p>
          <a:p>
            <a:pPr algn="ctr" fontAlgn="auto">
              <a:spcBef>
                <a:spcPts val="0"/>
              </a:spcBef>
              <a:spcAft>
                <a:spcPts val="0"/>
              </a:spcAft>
              <a:defRPr/>
            </a:pPr>
            <a:r>
              <a:rPr lang="en-US" sz="800" i="1" dirty="0" smtClean="0"/>
              <a:t>(To be used at an election to the House of the People or to the Legislative Assembly of a State) </a:t>
            </a:r>
            <a:endParaRPr lang="en-IN" sz="800" dirty="0" smtClean="0"/>
          </a:p>
          <a:p>
            <a:pPr algn="ctr" fontAlgn="auto">
              <a:spcBef>
                <a:spcPts val="0"/>
              </a:spcBef>
              <a:spcAft>
                <a:spcPts val="0"/>
              </a:spcAft>
              <a:defRPr/>
            </a:pPr>
            <a:r>
              <a:rPr lang="en-US" sz="800" dirty="0" smtClean="0"/>
              <a:t> </a:t>
            </a:r>
            <a:endParaRPr lang="en-IN" sz="800" dirty="0" smtClean="0"/>
          </a:p>
          <a:p>
            <a:pPr fontAlgn="auto">
              <a:spcBef>
                <a:spcPts val="0"/>
              </a:spcBef>
              <a:spcAft>
                <a:spcPts val="0"/>
              </a:spcAft>
              <a:defRPr/>
            </a:pPr>
            <a:r>
              <a:rPr lang="en-US" sz="800" dirty="0" smtClean="0"/>
              <a:t>Election to the*............................................from the……………..………………………………………………………………… </a:t>
            </a:r>
            <a:endParaRPr lang="en-IN" sz="800" dirty="0" smtClean="0"/>
          </a:p>
          <a:p>
            <a:pPr fontAlgn="auto">
              <a:spcBef>
                <a:spcPts val="0"/>
              </a:spcBef>
              <a:spcAft>
                <a:spcPts val="0"/>
              </a:spcAft>
              <a:defRPr/>
            </a:pPr>
            <a:r>
              <a:rPr lang="en-US" sz="800" dirty="0" smtClean="0"/>
              <a:t> </a:t>
            </a:r>
            <a:endParaRPr lang="en-IN" sz="800" dirty="0" smtClean="0"/>
          </a:p>
          <a:p>
            <a:pPr fontAlgn="auto">
              <a:spcBef>
                <a:spcPts val="0"/>
              </a:spcBef>
              <a:spcAft>
                <a:spcPts val="0"/>
              </a:spcAft>
              <a:defRPr/>
            </a:pPr>
            <a:r>
              <a:rPr lang="en-US" sz="800" dirty="0" smtClean="0"/>
              <a:t>The persons whose names are printed on the ballot paper sent herewith are candidates at the above election. Record your vote by placing clearly a mark opposite the name of the candidate to whom you wish to give your vote. The mark should be so placed as to indicate clearly and beyond doubt to which candidate you are giving your vote. If the mark is so placed as to make it doubtful to which candidate you have given your vote, your vote will be invalid. </a:t>
            </a:r>
            <a:endParaRPr lang="en-IN" sz="800" dirty="0" smtClean="0"/>
          </a:p>
          <a:p>
            <a:pPr fontAlgn="auto">
              <a:spcBef>
                <a:spcPts val="0"/>
              </a:spcBef>
              <a:spcAft>
                <a:spcPts val="0"/>
              </a:spcAft>
              <a:defRPr/>
            </a:pPr>
            <a:r>
              <a:rPr lang="en-US" sz="800" dirty="0" smtClean="0"/>
              <a:t> </a:t>
            </a:r>
            <a:endParaRPr lang="en-IN" sz="800" dirty="0" smtClean="0"/>
          </a:p>
          <a:p>
            <a:pPr fontAlgn="auto">
              <a:spcBef>
                <a:spcPts val="0"/>
              </a:spcBef>
              <a:spcAft>
                <a:spcPts val="0"/>
              </a:spcAft>
              <a:defRPr/>
            </a:pPr>
            <a:r>
              <a:rPr lang="en-US" sz="800" dirty="0" smtClean="0"/>
              <a:t>The number of members to be elected is one. Please remember that you have only one vote. Accordingly you should not vote for more than one candidate. If you do so, your ballot paper will be rejected. </a:t>
            </a:r>
            <a:endParaRPr lang="en-IN" sz="800" dirty="0" smtClean="0"/>
          </a:p>
          <a:p>
            <a:pPr fontAlgn="auto">
              <a:spcBef>
                <a:spcPts val="0"/>
              </a:spcBef>
              <a:spcAft>
                <a:spcPts val="0"/>
              </a:spcAft>
              <a:defRPr/>
            </a:pPr>
            <a:r>
              <a:rPr lang="en-US" sz="800" dirty="0" smtClean="0"/>
              <a:t> </a:t>
            </a:r>
            <a:endParaRPr lang="en-IN" sz="800" dirty="0" smtClean="0"/>
          </a:p>
          <a:p>
            <a:pPr fontAlgn="auto">
              <a:spcBef>
                <a:spcPts val="0"/>
              </a:spcBef>
              <a:spcAft>
                <a:spcPts val="0"/>
              </a:spcAft>
              <a:defRPr/>
            </a:pPr>
            <a:r>
              <a:rPr lang="en-US" sz="800" dirty="0" smtClean="0"/>
              <a:t>Do not put your signature or write any word or mark any mark, sign or writing whatsoever on the ballot paper other than the mark required to record your vote. </a:t>
            </a:r>
            <a:endParaRPr lang="en-IN" sz="800" dirty="0" smtClean="0"/>
          </a:p>
          <a:p>
            <a:pPr fontAlgn="auto">
              <a:spcBef>
                <a:spcPts val="0"/>
              </a:spcBef>
              <a:spcAft>
                <a:spcPts val="0"/>
              </a:spcAft>
              <a:defRPr/>
            </a:pPr>
            <a:r>
              <a:rPr lang="en-US" sz="800" dirty="0" smtClean="0"/>
              <a:t> </a:t>
            </a:r>
            <a:endParaRPr lang="en-IN" sz="800" dirty="0" smtClean="0"/>
          </a:p>
          <a:p>
            <a:pPr fontAlgn="auto">
              <a:spcBef>
                <a:spcPts val="0"/>
              </a:spcBef>
              <a:spcAft>
                <a:spcPts val="0"/>
              </a:spcAft>
              <a:defRPr/>
            </a:pPr>
            <a:r>
              <a:rPr lang="en-US" sz="800" dirty="0" smtClean="0"/>
              <a:t>After you have recorded your vote on the ballot paper, place the ballot paper in the smaller cover marked 'A' sent herewith. Close the cover and secure it by seal or otherwise. </a:t>
            </a:r>
            <a:endParaRPr lang="en-IN" sz="800" dirty="0" smtClean="0"/>
          </a:p>
          <a:p>
            <a:pPr fontAlgn="auto">
              <a:spcBef>
                <a:spcPts val="0"/>
              </a:spcBef>
              <a:spcAft>
                <a:spcPts val="0"/>
              </a:spcAft>
              <a:defRPr/>
            </a:pPr>
            <a:r>
              <a:rPr lang="en-US" sz="800" dirty="0" smtClean="0"/>
              <a:t> </a:t>
            </a:r>
            <a:endParaRPr lang="en-IN" sz="800" dirty="0" smtClean="0"/>
          </a:p>
          <a:p>
            <a:pPr fontAlgn="auto">
              <a:spcBef>
                <a:spcPts val="0"/>
              </a:spcBef>
              <a:spcAft>
                <a:spcPts val="0"/>
              </a:spcAft>
              <a:defRPr/>
            </a:pPr>
            <a:r>
              <a:rPr lang="en-US" sz="800" dirty="0" smtClean="0"/>
              <a:t>(1) You may then sign the declaration in Form 13A also sent herewith in the presence of a stipendiary magistrate and obtain the attestation of your signature by such stipendiary magistrate. </a:t>
            </a:r>
            <a:endParaRPr lang="en-IN" sz="800" dirty="0" smtClean="0"/>
          </a:p>
          <a:p>
            <a:pPr fontAlgn="auto">
              <a:spcBef>
                <a:spcPts val="0"/>
              </a:spcBef>
              <a:spcAft>
                <a:spcPts val="0"/>
              </a:spcAft>
              <a:defRPr/>
            </a:pPr>
            <a:r>
              <a:rPr lang="en-US" sz="800" dirty="0" smtClean="0"/>
              <a:t>(2) If you are a member of the armed forces of the Union or of an armed police force of a State but is serving outside that State, the attestation may be obtained by such officer as may be appointed in this behalf by the Commanding Officer of the Unit, ship or establishment in which you or your husband, as the case may be, are employed. </a:t>
            </a:r>
            <a:endParaRPr lang="en-IN" sz="800" dirty="0" smtClean="0"/>
          </a:p>
          <a:p>
            <a:pPr fontAlgn="auto">
              <a:spcBef>
                <a:spcPts val="0"/>
              </a:spcBef>
              <a:spcAft>
                <a:spcPts val="0"/>
              </a:spcAft>
              <a:defRPr/>
            </a:pPr>
            <a:r>
              <a:rPr lang="en-US" sz="800" dirty="0" smtClean="0"/>
              <a:t> (3) If you are employed under the Government of India in a post outside India the attestation may be obtained by such officer as may be appointed in this behalf by the diplomatic or consular representative of India in the country in which you are resident. </a:t>
            </a:r>
            <a:endParaRPr lang="en-IN" sz="800" dirty="0" smtClean="0"/>
          </a:p>
          <a:p>
            <a:pPr fontAlgn="auto">
              <a:spcBef>
                <a:spcPts val="0"/>
              </a:spcBef>
              <a:spcAft>
                <a:spcPts val="0"/>
              </a:spcAft>
              <a:defRPr/>
            </a:pPr>
            <a:r>
              <a:rPr lang="en-US" sz="800" dirty="0" smtClean="0"/>
              <a:t> (4) If you hold an office like the office of the (</a:t>
            </a:r>
            <a:r>
              <a:rPr lang="en-US" sz="800" dirty="0" err="1" smtClean="0"/>
              <a:t>i</a:t>
            </a:r>
            <a:r>
              <a:rPr lang="en-US" sz="800" dirty="0" smtClean="0"/>
              <a:t>) President, (ii) Vice-President, (iii) Governors of States, (iv) Cabinet Ministers of the Union or of any State, (v) The Deputy Chairman and Members of the Planning Commission, (vi) The Ministers of State of the Union or of any State, (vii) Deputy Minister of the Union of any State, (viii) The Speaker of the House of the People or of any State Legislative Assembly, (ix) The Chairman of any State Legislative Council, (x) Lieutenant Governors of Union territories, (xi) The Deputy Speaker of the House of the People or of any State Legislative Assembly, (xii) The Deputy Chairman of the Council of States or of any State Legislative Council, (xiii) Parliamentary Secretaries of the Union or of any State, the attestation may be obtained by an officer not below the rank of a Deputy Secretary to the Government of the Union or the State, as the case may be. </a:t>
            </a:r>
            <a:endParaRPr lang="en-IN" sz="800" dirty="0" smtClean="0"/>
          </a:p>
          <a:p>
            <a:pPr fontAlgn="auto">
              <a:spcBef>
                <a:spcPts val="0"/>
              </a:spcBef>
              <a:spcAft>
                <a:spcPts val="0"/>
              </a:spcAft>
              <a:defRPr/>
            </a:pPr>
            <a:r>
              <a:rPr lang="en-US" sz="800" dirty="0" smtClean="0"/>
              <a:t>(5) If you are on an election duty, attestation may be obtained by any </a:t>
            </a:r>
            <a:r>
              <a:rPr lang="en-US" sz="800" dirty="0" err="1" smtClean="0"/>
              <a:t>gazetted</a:t>
            </a:r>
            <a:r>
              <a:rPr lang="en-US" sz="800" dirty="0" smtClean="0"/>
              <a:t> officer or by the Presiding Officer of the polling station in which you are on election duty. </a:t>
            </a:r>
            <a:endParaRPr lang="en-IN" sz="800" dirty="0" smtClean="0"/>
          </a:p>
          <a:p>
            <a:pPr fontAlgn="auto">
              <a:spcBef>
                <a:spcPts val="0"/>
              </a:spcBef>
              <a:spcAft>
                <a:spcPts val="0"/>
              </a:spcAft>
              <a:defRPr/>
            </a:pPr>
            <a:r>
              <a:rPr lang="en-US" sz="800" dirty="0" smtClean="0"/>
              <a:t>(6) If you are under preventive detention, the attestation may be obtained by the Superintendent of the jail or the Commandant of the detention camp in which you are under detention. </a:t>
            </a:r>
            <a:endParaRPr lang="en-IN" sz="800" dirty="0" smtClean="0"/>
          </a:p>
          <a:p>
            <a:pPr fontAlgn="auto">
              <a:spcBef>
                <a:spcPts val="0"/>
              </a:spcBef>
              <a:spcAft>
                <a:spcPts val="0"/>
              </a:spcAft>
              <a:defRPr/>
            </a:pPr>
            <a:r>
              <a:rPr lang="en-US" sz="800" dirty="0" smtClean="0"/>
              <a:t> </a:t>
            </a:r>
            <a:endParaRPr lang="en-IN" sz="800" dirty="0" smtClean="0"/>
          </a:p>
          <a:p>
            <a:pPr fontAlgn="auto">
              <a:spcBef>
                <a:spcPts val="0"/>
              </a:spcBef>
              <a:spcAft>
                <a:spcPts val="0"/>
              </a:spcAft>
              <a:defRPr/>
            </a:pPr>
            <a:r>
              <a:rPr lang="en-US" sz="800" dirty="0" smtClean="0"/>
              <a:t>In all the above cases you may take the declaration to the </a:t>
            </a:r>
            <a:r>
              <a:rPr lang="en-US" sz="800" dirty="0" err="1" smtClean="0"/>
              <a:t>authorised</a:t>
            </a:r>
            <a:r>
              <a:rPr lang="en-US" sz="800" dirty="0" smtClean="0"/>
              <a:t> officer and sign it in his presence after he has satisfied himself about your identity. The officer will attest your signature and return the declaration to you. You must not show your ballot paper to the attesting officer nor tell him how you have voted. </a:t>
            </a:r>
            <a:endParaRPr lang="en-IN" sz="800" dirty="0" smtClean="0"/>
          </a:p>
          <a:p>
            <a:pPr fontAlgn="auto">
              <a:spcBef>
                <a:spcPts val="0"/>
              </a:spcBef>
              <a:spcAft>
                <a:spcPts val="0"/>
              </a:spcAft>
              <a:defRPr/>
            </a:pPr>
            <a:r>
              <a:rPr lang="en-US" sz="800" dirty="0" smtClean="0"/>
              <a:t> </a:t>
            </a:r>
            <a:endParaRPr lang="en-IN" sz="800" dirty="0" smtClean="0"/>
          </a:p>
          <a:p>
            <a:pPr fontAlgn="auto">
              <a:spcBef>
                <a:spcPts val="0"/>
              </a:spcBef>
              <a:spcAft>
                <a:spcPts val="0"/>
              </a:spcAft>
              <a:defRPr/>
            </a:pPr>
            <a:r>
              <a:rPr lang="en-US" sz="800" dirty="0" smtClean="0"/>
              <a:t>If you are unable to mark the ballot paper and sign the declaration yourself in the manner indicated above by reason of illiteracy, blindness or other infirmity, you are entitled to have your vote marked and declaration signed on your behalf by any of the </a:t>
            </a:r>
            <a:r>
              <a:rPr lang="en-US" sz="800" dirty="0" err="1" smtClean="0"/>
              <a:t>authorised</a:t>
            </a:r>
            <a:r>
              <a:rPr lang="en-US" sz="800" dirty="0" smtClean="0"/>
              <a:t> officer mentioned above. Such an officer will, at your request mark the ballot paper in your presence and in accordance with your wishes. He will also complete the necessary certificate in this behalf. </a:t>
            </a:r>
            <a:endParaRPr lang="en-IN" sz="800" dirty="0" smtClean="0"/>
          </a:p>
          <a:p>
            <a:pPr fontAlgn="auto">
              <a:spcBef>
                <a:spcPts val="0"/>
              </a:spcBef>
              <a:spcAft>
                <a:spcPts val="0"/>
              </a:spcAft>
              <a:defRPr/>
            </a:pPr>
            <a:r>
              <a:rPr lang="en-US" sz="800" dirty="0" smtClean="0"/>
              <a:t> </a:t>
            </a:r>
            <a:endParaRPr lang="en-IN" sz="800" dirty="0" smtClean="0"/>
          </a:p>
          <a:p>
            <a:pPr fontAlgn="auto">
              <a:spcBef>
                <a:spcPts val="0"/>
              </a:spcBef>
              <a:spcAft>
                <a:spcPts val="0"/>
              </a:spcAft>
              <a:defRPr/>
            </a:pPr>
            <a:r>
              <a:rPr lang="en-US" sz="800" dirty="0" smtClean="0"/>
              <a:t>After your declaration has been signed and your signature has been attested, place the declaration in Form 13A as also the smaller cover marked 'A' containing the ballot paper in the larger cover marked 'B'. After closing the larger cover, send it to the returning officer by post or by messenger. You have to give full signature in the space provided on the cover marked `B'. </a:t>
            </a:r>
            <a:endParaRPr lang="en-IN" sz="800" dirty="0" smtClean="0"/>
          </a:p>
          <a:p>
            <a:pPr fontAlgn="auto">
              <a:spcBef>
                <a:spcPts val="0"/>
              </a:spcBef>
              <a:spcAft>
                <a:spcPts val="0"/>
              </a:spcAft>
              <a:defRPr/>
            </a:pPr>
            <a:r>
              <a:rPr lang="en-US" sz="800" dirty="0" smtClean="0"/>
              <a:t> </a:t>
            </a:r>
          </a:p>
          <a:p>
            <a:pPr fontAlgn="auto">
              <a:spcBef>
                <a:spcPts val="0"/>
              </a:spcBef>
              <a:spcAft>
                <a:spcPts val="0"/>
              </a:spcAft>
              <a:defRPr/>
            </a:pPr>
            <a:r>
              <a:rPr lang="en-US" sz="800" i="1" dirty="0" smtClean="0"/>
              <a:t>*Appropriate particulars of the election, to be inserted here</a:t>
            </a:r>
            <a:r>
              <a:rPr lang="en-US" sz="800" dirty="0" smtClean="0"/>
              <a:t>.</a:t>
            </a:r>
            <a:endParaRPr lang="en-IN" sz="800" dirty="0" smtClean="0"/>
          </a:p>
          <a:p>
            <a:pPr fontAlgn="auto">
              <a:spcBef>
                <a:spcPts val="0"/>
              </a:spcBef>
              <a:spcAft>
                <a:spcPts val="0"/>
              </a:spcAft>
              <a:defRPr/>
            </a:pPr>
            <a:r>
              <a:rPr lang="en-US" sz="800" i="1" dirty="0" smtClean="0"/>
              <a:t> </a:t>
            </a:r>
            <a:endParaRPr lang="en-IN" sz="800" dirty="0" smtClean="0"/>
          </a:p>
          <a:p>
            <a:pPr fontAlgn="auto">
              <a:spcBef>
                <a:spcPts val="0"/>
              </a:spcBef>
              <a:spcAft>
                <a:spcPts val="0"/>
              </a:spcAft>
              <a:defRPr/>
            </a:pPr>
            <a:r>
              <a:rPr lang="en-US" sz="800" dirty="0" smtClean="0"/>
              <a:t>No postage stamp need be affixed by you, if the cover is posted in India. If, however, you are an elector employed under the Government of India in a post outside India, you should return the cover to the returning officer concerned direct by air mail service after the requisite postage stamp is duly affixed thereon by the office in which you are serving except where it is sent by diplomatic bag. </a:t>
            </a:r>
            <a:endParaRPr lang="en-IN" sz="800" dirty="0" smtClean="0"/>
          </a:p>
          <a:p>
            <a:pPr fontAlgn="auto">
              <a:spcBef>
                <a:spcPts val="0"/>
              </a:spcBef>
              <a:spcAft>
                <a:spcPts val="0"/>
              </a:spcAft>
              <a:defRPr/>
            </a:pPr>
            <a:r>
              <a:rPr lang="en-US" sz="800" dirty="0" smtClean="0"/>
              <a:t> </a:t>
            </a:r>
            <a:endParaRPr lang="en-IN" sz="800" dirty="0" smtClean="0"/>
          </a:p>
          <a:p>
            <a:pPr fontAlgn="auto">
              <a:spcBef>
                <a:spcPts val="0"/>
              </a:spcBef>
              <a:spcAft>
                <a:spcPts val="0"/>
              </a:spcAft>
              <a:defRPr/>
            </a:pPr>
            <a:r>
              <a:rPr lang="en-US" sz="800" dirty="0" smtClean="0"/>
              <a:t>You must ensure that the cover reaches the Returning Officer before** ....................**on................................. </a:t>
            </a:r>
            <a:endParaRPr lang="en-IN" sz="800" dirty="0" smtClean="0"/>
          </a:p>
          <a:p>
            <a:pPr fontAlgn="auto">
              <a:spcBef>
                <a:spcPts val="0"/>
              </a:spcBef>
              <a:spcAft>
                <a:spcPts val="0"/>
              </a:spcAft>
              <a:defRPr/>
            </a:pPr>
            <a:r>
              <a:rPr lang="en-US" sz="800" dirty="0" smtClean="0"/>
              <a:t> </a:t>
            </a:r>
            <a:endParaRPr lang="en-IN" sz="800" dirty="0" smtClean="0"/>
          </a:p>
          <a:p>
            <a:pPr fontAlgn="auto">
              <a:spcBef>
                <a:spcPts val="0"/>
              </a:spcBef>
              <a:spcAft>
                <a:spcPts val="0"/>
              </a:spcAft>
              <a:defRPr/>
            </a:pPr>
            <a:r>
              <a:rPr lang="en-US" sz="800" dirty="0" smtClean="0"/>
              <a:t>Please note that :—</a:t>
            </a:r>
            <a:endParaRPr lang="en-IN" sz="800" dirty="0" smtClean="0"/>
          </a:p>
          <a:p>
            <a:pPr fontAlgn="auto">
              <a:spcBef>
                <a:spcPts val="0"/>
              </a:spcBef>
              <a:spcAft>
                <a:spcPts val="0"/>
              </a:spcAft>
              <a:defRPr/>
            </a:pPr>
            <a:r>
              <a:rPr lang="en-US" sz="800" dirty="0" smtClean="0"/>
              <a:t> </a:t>
            </a:r>
            <a:endParaRPr lang="en-IN" sz="800" dirty="0" smtClean="0"/>
          </a:p>
          <a:p>
            <a:pPr fontAlgn="auto">
              <a:spcBef>
                <a:spcPts val="0"/>
              </a:spcBef>
              <a:spcAft>
                <a:spcPts val="0"/>
              </a:spcAft>
              <a:defRPr/>
            </a:pPr>
            <a:r>
              <a:rPr lang="en-US" sz="800" dirty="0" smtClean="0"/>
              <a:t>(</a:t>
            </a:r>
            <a:r>
              <a:rPr lang="en-US" sz="800" dirty="0" err="1" smtClean="0"/>
              <a:t>i</a:t>
            </a:r>
            <a:r>
              <a:rPr lang="en-US" sz="800" dirty="0" smtClean="0"/>
              <a:t>) If you fail to get your declaration attested or certified in the manner indicated above, your ballot paper will be rejected; and </a:t>
            </a:r>
            <a:endParaRPr lang="en-IN" sz="800" dirty="0" smtClean="0"/>
          </a:p>
          <a:p>
            <a:pPr fontAlgn="auto">
              <a:spcBef>
                <a:spcPts val="0"/>
              </a:spcBef>
              <a:spcAft>
                <a:spcPts val="0"/>
              </a:spcAft>
              <a:defRPr/>
            </a:pPr>
            <a:r>
              <a:rPr lang="en-US" sz="800" dirty="0" smtClean="0"/>
              <a:t> </a:t>
            </a:r>
            <a:endParaRPr lang="en-IN" sz="800" dirty="0" smtClean="0"/>
          </a:p>
          <a:p>
            <a:pPr fontAlgn="auto">
              <a:spcBef>
                <a:spcPts val="0"/>
              </a:spcBef>
              <a:spcAft>
                <a:spcPts val="0"/>
              </a:spcAft>
              <a:defRPr/>
            </a:pPr>
            <a:r>
              <a:rPr lang="en-US" sz="800" dirty="0" smtClean="0"/>
              <a:t>(ii) If the cover reaches the returning officer after**.....................................on the**........... ......................your vote will not be counted. </a:t>
            </a:r>
            <a:endParaRPr lang="en-IN" sz="800" dirty="0" smtClean="0"/>
          </a:p>
          <a:p>
            <a:pPr fontAlgn="auto">
              <a:spcBef>
                <a:spcPts val="0"/>
              </a:spcBef>
              <a:spcAft>
                <a:spcPts val="0"/>
              </a:spcAft>
              <a:defRPr/>
            </a:pPr>
            <a:r>
              <a:rPr lang="en-US" sz="800" dirty="0" smtClean="0"/>
              <a:t>_____________________________________________________________________________________________</a:t>
            </a:r>
            <a:endParaRPr lang="en-IN" sz="800" dirty="0" smtClean="0"/>
          </a:p>
          <a:p>
            <a:pPr fontAlgn="auto">
              <a:spcBef>
                <a:spcPts val="0"/>
              </a:spcBef>
              <a:spcAft>
                <a:spcPts val="0"/>
              </a:spcAft>
              <a:defRPr/>
            </a:pPr>
            <a:r>
              <a:rPr lang="en-US" sz="800" dirty="0" smtClean="0"/>
              <a:t>**(</a:t>
            </a:r>
            <a:r>
              <a:rPr lang="en-US" sz="800" i="1" dirty="0" smtClean="0"/>
              <a:t>Here specify the hour and date fixed for the commencement of counting of votes).</a:t>
            </a:r>
            <a:endParaRPr lang="en-IN" sz="800" dirty="0" smtClean="0"/>
          </a:p>
          <a:p>
            <a:endParaRPr lang="en-ZW" sz="800"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0"/>
            <a:ext cx="8229600" cy="1143000"/>
          </a:xfrm>
        </p:spPr>
        <p:txBody>
          <a:bodyPr/>
          <a:lstStyle/>
          <a:p>
            <a:r>
              <a:rPr lang="en-US" dirty="0" smtClean="0">
                <a:latin typeface="Arial Rounded MT Bold" pitchFamily="34" charset="0"/>
              </a:rPr>
              <a:t>THANK</a:t>
            </a:r>
            <a:r>
              <a:rPr lang="en-US" dirty="0" smtClean="0"/>
              <a:t>  </a:t>
            </a:r>
            <a:r>
              <a:rPr lang="en-US" dirty="0" smtClean="0">
                <a:latin typeface="Arial Rounded MT Bold" pitchFamily="34" charset="0"/>
              </a:rPr>
              <a:t>YOU</a:t>
            </a:r>
            <a:endParaRPr lang="en-ZW"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Rounded MT Bold" pitchFamily="34" charset="0"/>
              </a:rPr>
              <a:t>Voters entitled to vote by post</a:t>
            </a:r>
            <a:endParaRPr lang="en-ZW" dirty="0"/>
          </a:p>
        </p:txBody>
      </p:sp>
      <p:sp>
        <p:nvSpPr>
          <p:cNvPr id="3" name="Content Placeholder 2"/>
          <p:cNvSpPr>
            <a:spLocks noGrp="1"/>
          </p:cNvSpPr>
          <p:nvPr>
            <p:ph idx="1"/>
          </p:nvPr>
        </p:nvSpPr>
        <p:spPr/>
        <p:txBody>
          <a:bodyPr/>
          <a:lstStyle/>
          <a:p>
            <a:pPr fontAlgn="t"/>
            <a:r>
              <a:rPr lang="en-US" b="1" dirty="0"/>
              <a:t>Relevant provisions of election law</a:t>
            </a:r>
            <a:endParaRPr lang="en-IN" b="1" dirty="0"/>
          </a:p>
          <a:p>
            <a:pPr fontAlgn="t"/>
            <a:r>
              <a:rPr lang="en-US" dirty="0"/>
              <a:t>Sec.20 of RP Act, 1950 – Definition of Ordinarily Resident</a:t>
            </a:r>
            <a:endParaRPr lang="en-IN" dirty="0"/>
          </a:p>
          <a:p>
            <a:pPr fontAlgn="t"/>
            <a:r>
              <a:rPr lang="en-US" dirty="0"/>
              <a:t>Sec. 60 of RP Act., 1951 – Special procedure for voting by certain classes of persons</a:t>
            </a:r>
            <a:endParaRPr lang="en-IN" dirty="0"/>
          </a:p>
          <a:p>
            <a:pPr fontAlgn="t"/>
            <a:r>
              <a:rPr lang="en-US" dirty="0"/>
              <a:t>Rule. 17, 18(a), </a:t>
            </a:r>
            <a:r>
              <a:rPr lang="en-US" dirty="0" smtClean="0"/>
              <a:t>19, 20 </a:t>
            </a:r>
            <a:r>
              <a:rPr lang="en-US" dirty="0"/>
              <a:t>&amp; 21 of CE Rules, 1961</a:t>
            </a:r>
            <a:endParaRPr lang="en-IN" dirty="0"/>
          </a:p>
          <a:p>
            <a:pPr>
              <a:buNone/>
            </a:pPr>
            <a:endParaRPr lang="en-ZW"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1305</TotalTime>
  <Words>6678</Words>
  <Application>Microsoft Office PowerPoint</Application>
  <PresentationFormat>On-screen Show (4:3)</PresentationFormat>
  <Paragraphs>642</Paragraphs>
  <Slides>88</Slides>
  <Notes>6</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88</vt:i4>
      </vt:variant>
    </vt:vector>
  </HeadingPairs>
  <TitlesOfParts>
    <vt:vector size="99" baseType="lpstr">
      <vt:lpstr>Algerian</vt:lpstr>
      <vt:lpstr>Arial</vt:lpstr>
      <vt:lpstr>Arial Black</vt:lpstr>
      <vt:lpstr>Arial Rounded MT Bold</vt:lpstr>
      <vt:lpstr>Calibri</vt:lpstr>
      <vt:lpstr>Century Schoolbook</vt:lpstr>
      <vt:lpstr>CenturyGothic,Bold</vt:lpstr>
      <vt:lpstr>Monotype Corsiva</vt:lpstr>
      <vt:lpstr>Times New Roman</vt:lpstr>
      <vt:lpstr>Wingdings</vt:lpstr>
      <vt:lpstr>Office Theme</vt:lpstr>
      <vt:lpstr>PowerPoint Presentation</vt:lpstr>
      <vt:lpstr>PowerPoint Presentation</vt:lpstr>
      <vt:lpstr>Amendment to the Conduct of Elections Rules, 1961 regarding e-Postal Ballot Papers for Service Electors  (ECI instruction No. 52/ECI/LET/FUNC/JUD/SDR/2015 dated 10th  November, 2016)</vt:lpstr>
      <vt:lpstr>Time limit for transmission of postal ballots and connected papers through ETPBS  [52/LET/ECI/FUNC/JUD/SDR/2018-Vol.II dt. 09.08.2018]</vt:lpstr>
      <vt:lpstr>Time limit for transmission of postal ballots and connected papers through ETPBS  [52/LET/ECI/FUNC/JUD/SDR/2018-Vol.II dt. 09.08.2018]</vt:lpstr>
      <vt:lpstr>PowerPoint Presentation</vt:lpstr>
      <vt:lpstr>PowerPoint Presentation</vt:lpstr>
      <vt:lpstr>PowerPoint Presentation</vt:lpstr>
      <vt:lpstr>Voters entitled to vote by post</vt:lpstr>
      <vt:lpstr>Following class of electors can exercise their voting right through Postal Ballot Paper (PB) </vt:lpstr>
      <vt:lpstr>Contd…</vt:lpstr>
      <vt:lpstr>Design of postal ballot papers</vt:lpstr>
      <vt:lpstr>Contd…</vt:lpstr>
      <vt:lpstr>Contd…</vt:lpstr>
      <vt:lpstr>Contd…</vt:lpstr>
      <vt:lpstr>Contd…</vt:lpstr>
      <vt:lpstr>Contd…</vt:lpstr>
      <vt:lpstr>Language of postal ballot paper </vt:lpstr>
      <vt:lpstr>Contd…</vt:lpstr>
      <vt:lpstr>Printing of postal ballot papers</vt:lpstr>
      <vt:lpstr>Contd…</vt:lpstr>
      <vt:lpstr>Contd…</vt:lpstr>
      <vt:lpstr>Sealing of counterfoils and marked copy of Electoral Roll</vt:lpstr>
      <vt:lpstr>Return of polled PB from service voters</vt:lpstr>
      <vt:lpstr>Storage of PBs received by post</vt:lpstr>
      <vt:lpstr>Procedure on receiving postal ballots by post</vt:lpstr>
      <vt:lpstr>Storage of postal ballots received by post</vt:lpstr>
      <vt:lpstr>Monitoring of postal ballots received by post</vt:lpstr>
      <vt:lpstr>Intimation by other categories of voters to vote by post</vt:lpstr>
      <vt:lpstr>Intimation by electors under Preventive Detention</vt:lpstr>
      <vt:lpstr>Issue of postal ballots to other categories</vt:lpstr>
      <vt:lpstr>Contd…</vt:lpstr>
      <vt:lpstr>Contd…</vt:lpstr>
      <vt:lpstr>Contd…</vt:lpstr>
      <vt:lpstr>Contd…</vt:lpstr>
      <vt:lpstr>Facility for casting of votes  to other categories</vt:lpstr>
      <vt:lpstr>Contd…</vt:lpstr>
      <vt:lpstr>Contd…</vt:lpstr>
      <vt:lpstr>PowerPoint Presentation</vt:lpstr>
      <vt:lpstr>Sorting of postal ballots</vt:lpstr>
      <vt:lpstr>Contd……</vt:lpstr>
      <vt:lpstr>Postal Ballot for Police Personnel on poll duty</vt:lpstr>
      <vt:lpstr>Contd…</vt:lpstr>
      <vt:lpstr>Contd…</vt:lpstr>
      <vt:lpstr>Postal Ballot for Drivers/ Conductors and Cleaners</vt:lpstr>
      <vt:lpstr>Contd…</vt:lpstr>
      <vt:lpstr>Contd…</vt:lpstr>
      <vt:lpstr>ISSUE OF EDC TO VOTERS ON ELECTION DUTY</vt:lpstr>
      <vt:lpstr>Issue of E.D.C.</vt:lpstr>
      <vt:lpstr>Record of postal ballot papers and EDCs</vt:lpstr>
      <vt:lpstr>Register of postal ballot papers</vt:lpstr>
      <vt:lpstr>      ACCOUNT REGISTER OF POSTAL BALLOT PAPERS ISSUED TO   PERSONS DRAFTED FOR ELECTION DUTY                Number and name of the Parliamentary Constituency::___________________________               Date of Training Session at which facilitation centre was provided____________________              (if there are more than one date, information may be maintained separately for each date)               Place of facilitation Centre________________________________________________________   </vt:lpstr>
      <vt:lpstr>PowerPoint Presentation</vt:lpstr>
      <vt:lpstr>PowerPoint Presentation</vt:lpstr>
      <vt:lpstr>Supply of second set of ballot papers</vt:lpstr>
      <vt:lpstr>Suggested Reading Material  </vt:lpstr>
      <vt:lpstr>COUNTING OF POSTAL BALLOT PAPER </vt:lpstr>
      <vt:lpstr>Counting of votes received by post</vt:lpstr>
      <vt:lpstr>(steps to be taken for counting of   Postal Ballot Paper PB)</vt:lpstr>
      <vt:lpstr>Contd…</vt:lpstr>
      <vt:lpstr>continued….</vt:lpstr>
      <vt:lpstr>Procedure for counting of PBs</vt:lpstr>
      <vt:lpstr>Grounds for rejection of PB</vt:lpstr>
      <vt:lpstr>Grounds not sufficient for rejection of PB</vt:lpstr>
      <vt:lpstr>Action after completion of counting of PB</vt:lpstr>
      <vt:lpstr>REPORTING FORMATS  &amp; Relevant Forms &amp; Instructions  </vt:lpstr>
      <vt:lpstr>ELECTION COMMISSION OF INDIA                  NIRVACHAN SADAN, ASHOKA ROAD, NEW DELHI-110001   No.52/2014-SDR/            Dated: 7th March, 2014   To,  The Chief Electoral Officers of   all States and Union Territories    (except A &amp; N Islands, Chandigarh, Daman &amp; Diu,   Dadra &amp; Nagar Haveli, Lakshadweep having only one PC)    Subject:-Guidelines for issue of Postal Ballot Papers – regarding   Ref: - ECI Letters No. 52/2102/SDR/216-250, dated 13th August 2012, No. 52/2012/SDR/181- 215,             dated 13th August 2012 and No. 2/2012/SDR/251-285, dated 13th August 2012  Sir/Madam,  Election Commission has issued detailed instructions for facilitation of casting of postal ballots by persons on poll duty from time to time. The Commission had modified and refined these instructions during  the general elections to various State Legislative Assemblies held in 2012-2013. This has resulted in a significant increase in the casting of postal ballots by persons on poll duty. The Commission has considered various logistical problems in the process of facilitation of postal balloting by persons on election duty and has decided to further modify these instructions. These comprehensive instructions are being issued in supersession of all existing instructions on facilitation of postal balloting by persons on election duty.  Persons on election duty who are entitled for Postal Ballots (PB) and Election Duty Certificate (EDC) – All persons appointed on election duty  who are not able to cast their vote at the polling station where they are enrolled as a voter are entitled to the facility of   either an EDC or a postal ballot. In case they are put on election duty in the same constituency in which they are enrolled as a voter, they are entitled to get an EDC, which entitles them to vote at the polling station where they are on duty. If they are on duty in a constituency other than the constituency where they are enrolled as a voter, they are entitled to a Postal Ballot. These persons include employees in polling parties, Sector Officers, </vt:lpstr>
      <vt:lpstr>Zonal Officers, Returning Officers and Assistant Returning Officers, District Elections Officer, Deputy District Election Officer, employees posted in the offices of District Election Officer, returning Officer, Control Room and other election related offices, micro-observers, all police personnel, home guards,  drivers, conductors and cleaners of vehicles,  engaged  for election work etc. if such  persons are not able to cast their vote at the polling station where he or she is enrolled as a voter  by reason of being on duty in relation to elections.  Polling agents of candidates also fall in the category of voters on election duty for this purpose. A  person is entitled to an EDC if he or she is on duty in the same constituency where he or she is enrolled as a voter, and entitled to a postal ballot if he or she is on duty in any other constituency.  Reasons for Facilitation of Postal Balloting by person on election duty – Commission has received representations from time to time that many electors on election duty are not able to cast their postal ballots, and many a times postal ballots cast by such persons do not reach the Returning Officer in time for counting. The Commission has also received representations about the possibility of undue influence or intimidation of persons who cast their vote by postal ballots. To address these issues, the Commission has decided to facilitate casting of postal ballots by persons on election duty during the training sessions to take care of such complaints. Voting through postal ballot in such training sessions is referred to as voting in facilitation center. The Commission has also decided that facilitation should be done in a completely transparent manner so that all stakeholders are involved in the process at every stage.  During the ensuing General Election to Lok Sabha 2014, polling staff including police personnel, driver/conductor/cleaner of vehicles, persons engaged for videography, etc., would be mostly drawn from within the parliamentary constituency. Therefore, large majority of voters on election duty can vote by using EDC.  However, if there are persons who are put on duty in a constituency different from the one where he/she is enrolled as elector, such person will need to apply for postal ballot paper to exercise franchise.  Preparation of Database – A database of persons to be issued postal ballots on account of being on election duty should be prepared well in advance.  Along with other information, these databases should necessarily have information about the No. and name of Assembly Constituency,  Part No. and the Serial Number in  Part where the person is enrolled as  a voter. The EPIC number of each person should also be captured in the database. The database should also have fields to capture information about the location and address of facilitation  centers for  postal balloting. The facilitation center will be the same  </vt:lpstr>
      <vt:lpstr>as the place identified for imparting training. If a person is to be called for training more than once, information about all the trainings should be captured in the database.  Information about the electoral roll enrolment of a person can be found by using search facility based on EPIC number and search facility based on name and surname. This search facility is provided at the website of all Chief Electoral Officers. These databases should be prepared in the following manner: -  Database of employees on election duty - The District Election Officer has to prepare one database of employees for duty in polling parties, and for other election duties like sector officers, zonal officers, micro-observers etc. This database should include all persons appointed on election duty of any kind if such a person is not able to cast his vote at the polling station where he or she is enrolled as a voter on account of being on election duty.   In the case of police personnel who are also treated as voters on election duty, the SP or other competent officer will maintain a database of all police personnel (including home guards , if deployed on election duty) in the district.  In that database, the elector details, like,  No. &amp; Name of Assembly Constituency, Part No. &amp; Sl. No. of electoral roll where name is registered as an elector shall also be populated. The SP shall prepare the deployment plan for the police officials in the district well in advance.  At this stage the constituency where they are deployed on election duty would be known, whether within the constituency where registered as elector or in a different constituency.  Those posted outside the constituency will be eligible for voting through Postal Ballot. The SP shall appoint a Nodal Officer to coordinate all activities related to facilitating the exercise of franchise by police personnel through postal ballot or EDC. Form 12A (for EDC) or Form 12 (for Postal Ballot) shall be provided by the SP or the nodal officer identified for this purpose to enable the police personnel to make application for EDC or PB, as the case may be.  The SP or the nodal officer shall ensure that these applications in Form 12 and 12A with the electoral roll details duly entered and signed by the police personnel are sent to the concerned Returning Officer at least 7days before the date of poll so that EDC or PB, </vt:lpstr>
      <vt:lpstr>as the case may be, can be issued after making necessary entries in the marked copy of the electoral roll.   Similarly, in the case of drivers/conductors/cleaners and other persons appointed for specific election related duties also a Nodal Officer may be appointed.  The enrolment details like No. &amp; Name of Constituency, Part No. and Sl. No. of entry in the electoral roll of the persons so drafted for election duty shall be ascertained by the Nodal Officer and they shall be provided Form 12A (for EDC) if posted on election duty within the constituency of enrolment or Form 12 (for Postal Ballot) if posted in a different constituency to enable them to make application for EDC or PB, as the case may be.  The nodal officer shall ensure that these applications in Form 12 and 12A with the electoral roll details duly entered and signed by the driver, conductor etc. drafted on election duty  are sent to the concerned Returning Officer at least 7 days before the date of poll so that EDC or PB, as the case may be, can be issued after making necessary entries in the marked copy of the electoral roll.   Issue of pre-filled FORM-12 and collection of signed FORM-12 – FORM -12 should be issued to all those  persons who are put on election duty outside the constituency of enrolment. FORM-12 can be pre-filled with information about Name of Elector, No. and Name of Assembly Constituency, Part No. and Serial No. in Part where the person is enrolled in the electoral roll. This information should be available in the database of employees prepared by the DEO. Pre-filled FORM-12 can be printed from the database of employees by software to be prepared by the CEO. A note should be printed at the bottom of FORM-12, that the employee should check the pre-filled details and make corrections if these details are not correct. FORM-12 should be distributed to police personnel through the Superintendent of Police / the nodal officer appointed for the purpose.   FORM-12 should be distributed to drivers, conductors and cleaners of vehicles used in elections through the nodal officer /officer in-charge of transportation.  Signed FORM-12, alongwith a copy of the appointment letter as proof of having been drafted for election duty and photocopy of EPIC in order to ensure that no ineligible person is issued a Postal Ballot should be collected on the first day of training or as soon as possible. Efforts should be made to collect signed FORM-12 before the last date of  withdrawal of  candidature. However  if for some reason FORM-12 of some  persons on election duty could  </vt:lpstr>
      <vt:lpstr>not be collected before this date, they should be collected even after this date as soon as possible. Signed FORM-12 should be sent by the District Election Officer to the concerned Returning Officers within the district for issue of Postal Ballots.  Issue of Postal Ballots to Service Voters - All postal ballots for service voters will be printed within 24 hours of the finalization of list of contesting candidates and issued within the next 24 hours. The outer envelope (FORM 13C) for postal ballots to service voters shall be in YELLOW color (both for parliament and assembly elections) to distinguish them from the postal ballots for employees on poll duty. On the envelope in Form 13C, the complete particulars of the Parliamentary or Assembly Constituency, as the case may be, should be clearly mentioned. Chief Electoral Officer will have a meeting with the head of the postal department for the State, and work out an arrangement that the postal ballots for service voters are handed over by the Returning Officer/Asstt. Returning Officer of each constituency to a designated employee of the postal department nominated for this purpose. Postal Department shall then ensure that all postal ballots for service voters are delivered to the respective Record Offices within 48 hours.  Issue of Postal Ballots to other categories  – The District Election Officer will fill the information of facilitation center for each employee in the database. In general, each training center will also be a facilitation center so that Voters on election duty can cast their postal ballots when they come for second/subsequent training to be imparted after the printing of postal ballot. All police personnel and drivers, conductors and cleaners of vehicles used in elections will be called at least once for training for the purpose of facilitation of postal balloting by employees. If more than one training session is organized for certain categories of employees, facilitation of postal balloting should be done in each session so that if an employee has not cast his postal ballot in an earlier session, he or she is able to cast postal ballot in the next training session.  The Returning Officer will prepare the Postal Ballot papers for those who have submitted signed FORM-12 .  This should be done as soon as possible after postal ballot paper is printed.   The Returning Officers will then check the location and address of the facilitation center of the concerned employee and send the postal ballot to the Officer-in-charge of postal balloting facilitation center for being delivered to the employee.   </vt:lpstr>
      <vt:lpstr>= If the facilitation center is located in an area within the jurisdiction of the Returning Officer who issues the postal ballot, he will send the postal ballot directly to the Officer-in-charge of that postal balloting facilitation center.     = If the facilitation center is outside the jurisdiction of the Returning Officer  who issues  the postal ballot, but  within the district then he will send it directly to the Officer-in-charge of  the concerned facilitation center within the district instead of routing it through the District Election Officer.    = Generally there should be no need of sending the postal ballot outside the district as employees are generally  not sent for election duty outside their district. If, however,  it becomes necessary to send a postal ballot to a Facilitation Center outside  the district,  the District Election Officer will co-ordinate  with the District Election Officer of the other district and do the needful.   = If any official who submits Form 12 and for whom postal ballot has been prepared does not collect the Postal Ballot paper personally at the second/subsequent training at the facilitation centre, the Postal Ballot for such person should be dispatched by Registered post with A/D within 24 hours.  No postal ballot prepared for issue should be retained with the RO/any other official.  Procedure at the Facilitation Center - District Election Officer shall appoint one senior officer as in-charge of postal balloting at each Facilitation Center. This officer shall be responsible for the postal balloting at the Facilitation Center. The procedure to be followed at the Facilitation Center is described below:- Information to Political Parties – All Recognized Political Parties will be informed in writing the schedule of facilitation of postal balloting at the Facilitation Centers. They shall be allowed to send their representatives to witness the facilitation process at the Facilitation centers. Time to be set apart for Postal Balloting – In each training session at least 2 hours shall be set apart for facilitation of postal balloting. If necessary more than 2 hours may be set apart for this purpose as per need. Postal Balloting shall be done after the training is over. Political Parties representatives shall be allowed in the Facilitation Center after the training is over and the process of facilitation of postal balloting begins. Arrangements for representatives of candidates - Arrangement shall be made for candidates to sit and watch the process.  </vt:lpstr>
      <vt:lpstr>process. If any person interferes with the process of facilitation, the officer in-charge of facilitation can order such a person to leave the premises immediately.  Arrangements for casting Postal Ballot in secracy – Voting compartments similar to voting compartments in polling station shall be made in each Facilitation Center. This is done so that employees are able to mark their postal ballot in complete secrecy. More than one such voting compartment can be made if necessary. Arrangement of glue/gum shall also be made to seal the envelope (Cover-A – FORM 13B) after placing the polled postal ballot in it.  Availability of gazetted officers for attestation of declaration by the person casting postal ballots – Under the law a declaration attested by a gazetted officer has to be made by each person in FORM-13A along with the postal ballot. For this purpose at least one gazetted officer shall be put on duty by the District Election Officer at each Facilitation Center. The gazetted officer shall attest the declaration based on the identification of the voter by his identity documents.  He must check before attestation that the Sl.no. of the ballot paper is filled up in the space provided in the declaration, it is signed by the elector and his postal  address is mentioned.  The attesting officer should append full signature with date and write in hand or put a stamp showing his designation &amp; office address. </vt:lpstr>
      <vt:lpstr>(F). Issue of Postal Ballots at the Facilitation Center – Officer in-charge of a Facilitation Center will issue the postal ballot received from the Returning Officer to the voter for whom it is meant after verifying his identity based on EPIC or any other photo identity document, and obtain his signature as a token of having received the postal ballot in a register as per the FORMAT given below:-  </vt:lpstr>
      <vt:lpstr>  This register should be sealed in the same manner as the Register in Form 17A and kept alongwith other statutory covers mentioned in rule 93 (1).   Copy of the above register may be given to the candidates who demand for it after the date of poll in the constituency   Time upto which Postal Ballot can be issued.- Provisions regarding intimation by voters on election duty for issue of postal ballot paper, procedure for issue of postal ballot paper and the time for return of postal ballot paper are given in Rules 20, 23 and 27 of the Conduct of the Elections Rules 1961. As per these provisions, whenever any postal ballot paper is issued to voters on election duty, in the counterfoil of the ballot paper the electoral roll number of the elector, as entered in the marked copy of the electoral roll set apart for conduct of poll at the polling station, is to be entered,  and in the said marked copy of the electoral roll the words “PB” is to be marked against the name of the elector to indicate that a postal  ballot paper has been issued to the elector in order to ensure that the same elector is  not allowed to vote at any polling station.  After postal ballot papers have been issued to voters on election duty entitled to vote by post, the RO has to send the relevant parts of electoral roll to the concerned Presiding Officers for marking the names of electors who cast their vote on EVM at the polling station on the day of poll. After the poll, this marked copy is to be sealed and kept in safe custody       It is clear from the above provisions of law that once the marked copy of the electoral roll is ready to be sent to the                         Presiding Officers under clause (a) of sub rule (5) of Rule 23 of CE Rules 1961, no postal ballot paper can be issued   thereafter. Therefore no ballot paper can be issued after the stage of preparing marked copy of electoral roll for supply to    the presiding officers for conduct of poll.   Process of Postal Balloting – After receiving his or her postal ballot, the voter shall go into the voting compartment and mark the postal ballot in secrecy.  He shall write the serial number of the postal ballot paper, if not already filled up, in the space provided for the same in the declaration in FORM 13A and on the envelope in which the polled postal ballot is kept. He shall then keep the marked postal ballot in the inner envelope (Form 13B – Cover A) meant for this purpose and seal it properly. The voter shall thereafter sign the declaration in FORM-13A, write his/her postal address of registration in the electoral roll,  write his name in the space provided   and get it attested by a gazetted officer as required by law.  The polled postal ballot should not be shown to the officer whose attestation is obtained on the declaration in FORM 13A. He shall then keep the sealed inner envelope containing the polled postal ballot and the declaration in FORM-13A, duly  signed and attested,  in the bigger envelope (Form 13C – Cover B) and seal this as well. The voter will then cast his postal ballot in the Facilitation Ballot Box as described below.   </vt:lpstr>
      <vt:lpstr>Casting of postal ballots in the facilitation ballot box  A large steel trunk with one opening at the top for casting of postal ballots shall be used as a facilitation ballot box at the facilitation center. Before the casting of postal ballots is started the empty facilitation ballot box will be opened and shown to all present. The facilitation ballot box will then be sealed by the officer in-charge of the Facilitation Center. Every voter shall cast his or her postal ballot in the Facilitation Ballot Box after marking it and sealing it in the envelopes as described above. This facilitation ballot box will be kept only on the second / subsequent training days at the respective training venues only.  Sorting of postal ballots - After all postal ballots for the day have been cast, the box will be opened by the officer in-charge of the Facilitation Center in the presence of the representatives of political parties. All the postal ballots will be taken out of the box and the empty box will be shown to the said representatives of political parties. The postal ballot envelops will be sorted Assembly Constituency wise and the total number of postal ballot envelopes received for each Assembly Constituency will be entered in a Statement in FORMAT-1 to be maintained for this purpose at the facilitation center. Representatives of political parties present will be requested to put their signatures on the register and will be given a copy of the relevant pages of the register. All postal ballot envelopes for one Assembly Constituency will be kept in a large envelope meant for that Assembly Constituency. The name of the Facilitation Centre, the date of Facilitation and the number of postal ballots contained therein will be clearly written on this envelope. The number and name of the Assembly Constituency for which the envelope is meant will also be clearly written on the envelope. This envelope will then be sent to the Returning officer of the concerned Assembly Constituency along with a copy of the relevant Statement in Format-1 through special messenger appointed for this purpose not below the rank of Deputy Tahsildar.  Videography of the postal balloting process - The entire process of postal balloting will be videographed.   It should be noted that once a postal ballot paper is issued to a voter on election duty, he/she can vote only through the Postal Ballot even if the official is exempted / not deployed on election duty.    Monitoring of the process of Postal Balloting at Facilitation Centers - The officer in-charge of the Facilitation Center will prepare a return in FORMAT-2 on every day when facilitation of postal ballots is done at the facilitation center and will send it to the DEO. The DEO of every district will compile the return in FORMAT-2 for his district every day till the facilitation for postal ballots is over in the district, for the postal ballots cast in the facilitation centers of his district. A copy of this return will be sent every day to the Chief Electoral Officer. CEO will compile the returns of the entire State in FORMAT-2 and will send a copy of the compiled FORMAT-2 to the Commission every day till the facilitation of postal ballots is over in the State. Chief Electoral Officer will also send a copy of return in FORMAT-2 every day to all recognized political parties. </vt:lpstr>
      <vt:lpstr> Storage of Postal Ballots received by the Returning Officer - Returning Officer of the concerned Assembly Constituency shall keep the envelope containing postal ballots along with the copy of the relevant statement in Format-1 in a special strong room made especially for this purpose.  On the day of dispatch of polling parties also a steel trunk (facilitation ballot box) shall be kept at the dispatch center so that any election duty official who did not cast vote at the training session can drop the envelope contai8ning the postal ballot in such facilitation ballot box.  After all the parties have left, this facilitation ballot box will be opened and sorted constituency wise and sent to the respective ROs in sealed envelopes in the same manner as explained above.  Candidates should be informed in advance about this activity so that if they want to depute any representative they may do so.  If any voter did not cast vote at the facilitation centre / dispatch centre then he can vote only by post.  No drop box facility shall be available in the office of the ROs.    Receipt of Postal Ballots by Post-  Arrangement to be made with Postal Department - For receiving back postal ballots by post, the Chief Electoral Officer will make an arrangement with the Postal Department and ask them to nominate one post office for each Parliamentary/Assembly Constituency which will deliver postal ballots every day to the respective Returning Officer. The time of delivery will be fixed at 3 PM every day at the office of the Returning Officer, except for the counting day when the time for delivery will be before 8 AM or such other time fixed for commencement of counting, at the counting center for that Assembly Constituency. The list of counting centers and the addresses of ROs offices will be communicated in writing to the Postal Department by the CEO.  Political Parties and Candidates to be present at the time of receipt of postal ballots by post - All recognized political parties and contesting candidates will be informed in writing that they or their representatives may remain present at the time of delivery of postal ballots by the post office. A pass should be issued to the nominated postal department employee to enter the counting center on counting day for this purpose.  Procedure on receiving postal ballots by post - The postal ballots delivered by the post office will be counted in the presence of the political party representatives and candidate representatives and an acknowledgement of the number of postal ballots received will be given to the post office. A copy of this acknowledgement shall be kept in the record of the RO. The number of postal ballots received will be entered in the daily return in FORMAT-3 by the RO. The entire process will be videographed. </vt:lpstr>
      <vt:lpstr>Storage of postal ballots received by post - The Retuning Officer will keep all postal ballots received from the post office every day in a separate envelope for that day and write on the envelope the date and words – “Postal Ballots Received by Post”. He will keep this envelope also in the strong room for postal ballots every day after the post has been received.  Monitoring of postal ballots received by post - Returning Officer will prepare a return of the Postal Ballots received from facilitation centers in Statement-3 every day till he stops receiving postal ballots from facilitation centers. He will also enter the number of postal ballots received by post in the return on Statement-3 till the day of counting. He will send a copy of the return in FORMAT-3 to the Chief Electoral Officer every day through the DEO of the District. He will also send a copy of the return in FORMAT-3 to all the candidates of his Constituency. The Chief Electoral Officer will compile the information of the State in FORMAT-3  every day and will send a copy to the Commission. The CEO will also send a copy of the compiled FORMAT-3 to all recognized political parties.  Sending postal ballots to the place of counting where counting is not done at RO headquarter - In those cases where the counting is done at a place other than the RO headquarters, the postal ballots for the Parliamentary/Assembly Constituency will be transferred to another strong room for the postal ballots for the concerned Parliamentary/Assembly Constituency at the counting centers, one day before the day of counting. For this purpose, the RO shall inform in writing to the candidates the time at which this will be done. The strong room for postal ballots shall be opened in the presence of the candidates or their representatives present. All postal ballots will then be kept in a large steel box which will be sealed in the presence of candidates and their representatives. This box will then be carried under guard of armed CPF to the strong room for postal ballots at the counting center. Candidates and their representatives shall be allowed to follow the vehicle carrying postal ballots. The box containing postal ballots will then be kept in the strong room for postal ballots at the counting center in the presence of the candidates and their representatives Strong room will then be sealed and signatures of candidates and their representatives shall be taken as proof of their presence. Candidates and their representatives shall be allowed to keep watch on the strong room for which they will be provided reasonable facilities by the DEO. The whole process will be video graphed. On the day of the counting, the returning officer will open the strong room and bring all postal ballots and copies of the relevant pages of registers received from the facilitation centers to the table where the postal ballots will be counted. </vt:lpstr>
      <vt:lpstr>PowerPoint Presentation</vt:lpstr>
      <vt:lpstr> Format -1                     Statement regarding Postal Ballots cast at Facilitation Center   Name of State     Name of Facilitation Center__________ Name of District___________                                                    Name &amp; designation of                              Officer-in-charge               </vt:lpstr>
      <vt:lpstr>Format -2                District-wise Statement of Postal Ballots Cast at Facilitation Centers within the district                         (To be prepared on each day facilitation is provided)  Name of State_________ Name of District _________  No. &amp; Name of Parliamentary/Assembly Constituency(ies)_____________  Date of facilitation _______________ </vt:lpstr>
      <vt:lpstr>PowerPoint Presentation</vt:lpstr>
      <vt:lpstr>PowerPoint Presentation</vt:lpstr>
      <vt:lpstr>PowerPoint Presentation</vt:lpstr>
      <vt:lpstr> Form 13B </vt:lpstr>
      <vt:lpstr> FORM 13 C </vt:lpstr>
      <vt:lpstr>PowerPoint Presentation</vt:lpstr>
      <vt:lpstr>THANK  YOU</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ECI</dc:creator>
  <cp:lastModifiedBy>AG</cp:lastModifiedBy>
  <cp:revision>168</cp:revision>
  <dcterms:created xsi:type="dcterms:W3CDTF">2015-08-04T10:28:34Z</dcterms:created>
  <dcterms:modified xsi:type="dcterms:W3CDTF">2018-12-02T14:30:27Z</dcterms:modified>
</cp:coreProperties>
</file>